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25.xml" ContentType="application/vnd.openxmlformats-officedocument.presentationml.slide+xml"/>
  <Override PartName="/ppt/slides/slide26.xml" ContentType="application/vnd.openxmlformats-officedocument.presentationml.slide+xml"/>
  <Override PartName="/ppt/presentation.xml" ContentType="application/vnd.openxmlformats-officedocument.presentationml.presentation.main+xml"/>
  <Override PartName="/ppt/slides/slide2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Masters/slideMaster7.xml" ContentType="application/vnd.openxmlformats-officedocument.presentationml.slideMaster+xml"/>
  <Override PartName="/ppt/slideMasters/slideMaster6.xml" ContentType="application/vnd.openxmlformats-officedocument.presentationml.slideMaster+xml"/>
  <Override PartName="/ppt/slideMasters/slideMaster5.xml" ContentType="application/vnd.openxmlformats-officedocument.presentationml.slideMaster+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Layouts/slideLayout30.xml" ContentType="application/vnd.openxmlformats-officedocument.presentationml.slideLayout+xml"/>
  <Override PartName="/ppt/slideLayouts/slideLayout52.xml" ContentType="application/vnd.openxmlformats-officedocument.presentationml.slideLayout+xml"/>
  <Override PartName="/ppt/slideLayouts/slideLayout24.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9.xml" ContentType="application/vnd.openxmlformats-officedocument.presentationml.slideLayout+xml"/>
  <Override PartName="/ppt/slideLayouts/slideLayout48.xml" ContentType="application/vnd.openxmlformats-officedocument.presentationml.slideLayout+xml"/>
  <Override PartName="/ppt/slideLayouts/slideLayout47.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61.xml" ContentType="application/vnd.openxmlformats-officedocument.presentationml.slideLayout+xml"/>
  <Override PartName="/ppt/slideLayouts/slideLayout60.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23.xml" ContentType="application/vnd.openxmlformats-officedocument.presentationml.slideLayout+xml"/>
  <Override PartName="/ppt/slideLayouts/slideLayout46.xml" ContentType="application/vnd.openxmlformats-officedocument.presentationml.slideLayout+xml"/>
  <Override PartName="/ppt/slideLayouts/slideLayout45.xml" ContentType="application/vnd.openxmlformats-officedocument.presentationml.slideLayout+xml"/>
  <Override PartName="/ppt/slideLayouts/slideLayout25.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43.xml" ContentType="application/vnd.openxmlformats-officedocument.presentationml.slideLayout+xml"/>
  <Override PartName="/ppt/slideLayouts/slideLayout42.xml" ContentType="application/vnd.openxmlformats-officedocument.presentationml.slideLayout+xml"/>
  <Override PartName="/ppt/slideLayouts/slideLayout27.xml" ContentType="application/vnd.openxmlformats-officedocument.presentationml.slideLayout+xml"/>
  <Override PartName="/ppt/slideLayouts/slideLayout41.xml" ContentType="application/vnd.openxmlformats-officedocument.presentationml.slideLayout+xml"/>
  <Override PartName="/ppt/slideLayouts/slideLayout40.xml" ContentType="application/vnd.openxmlformats-officedocument.presentationml.slideLayout+xml"/>
  <Override PartName="/ppt/slideLayouts/slideLayout31.xml" ContentType="application/vnd.openxmlformats-officedocument.presentationml.slideLayout+xml"/>
  <Override PartName="/ppt/slideLayouts/slideLayout62.xml" ContentType="application/vnd.openxmlformats-officedocument.presentationml.slideLayout+xml"/>
  <Override PartName="/ppt/slideLayouts/slideLayout64.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63.xml" ContentType="application/vnd.openxmlformats-officedocument.presentationml.slideLayout+xml"/>
  <Override PartName="/ppt/slideLayouts/slideLayout68.xml" ContentType="application/vnd.openxmlformats-officedocument.presentationml.slideLayout+xml"/>
  <Override PartName="/ppt/slideLayouts/slideLayout67.xml" ContentType="application/vnd.openxmlformats-officedocument.presentationml.slideLayout+xml"/>
  <Override PartName="/ppt/slideLayouts/slideLayout22.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70.xml" ContentType="application/vnd.openxmlformats-officedocument.presentationml.slideLayout+xml"/>
  <Override PartName="/ppt/slideLayouts/slideLayout69.xml" ContentType="application/vnd.openxmlformats-officedocument.presentationml.slideLayout+xml"/>
  <Override PartName="/ppt/slideLayouts/slideLayout21.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1.xml" ContentType="application/vnd.openxmlformats-officedocument.presentationml.slideLayout+xml"/>
  <Override PartName="/ppt/slideLayouts/slideLayout75.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2.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8.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 id="2147483720" r:id="rId7"/>
  </p:sldMasterIdLst>
  <p:notesMasterIdLst>
    <p:notesMasterId r:id="rId34"/>
  </p:notesMasterIdLst>
  <p:sldIdLst>
    <p:sldId id="256" r:id="rId8"/>
    <p:sldId id="257" r:id="rId9"/>
    <p:sldId id="258" r:id="rId10"/>
    <p:sldId id="267" r:id="rId11"/>
    <p:sldId id="259" r:id="rId12"/>
    <p:sldId id="261" r:id="rId13"/>
    <p:sldId id="262" r:id="rId14"/>
    <p:sldId id="263" r:id="rId15"/>
    <p:sldId id="260" r:id="rId16"/>
    <p:sldId id="266" r:id="rId17"/>
    <p:sldId id="281" r:id="rId18"/>
    <p:sldId id="264" r:id="rId19"/>
    <p:sldId id="265" r:id="rId20"/>
    <p:sldId id="268" r:id="rId21"/>
    <p:sldId id="269" r:id="rId22"/>
    <p:sldId id="270" r:id="rId23"/>
    <p:sldId id="271" r:id="rId24"/>
    <p:sldId id="272" r:id="rId25"/>
    <p:sldId id="273" r:id="rId26"/>
    <p:sldId id="274" r:id="rId27"/>
    <p:sldId id="275" r:id="rId28"/>
    <p:sldId id="276" r:id="rId29"/>
    <p:sldId id="277" r:id="rId30"/>
    <p:sldId id="278" r:id="rId31"/>
    <p:sldId id="280" r:id="rId32"/>
    <p:sldId id="27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customXml" Target="../customXml/item1.xml"/><Relationship Id="rId21" Type="http://schemas.openxmlformats.org/officeDocument/2006/relationships/slide" Target="slides/slide14.xml"/><Relationship Id="rId34" Type="http://schemas.openxmlformats.org/officeDocument/2006/relationships/notesMaster" Target="notesMasters/notesMaster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presProps" Target="presProps.xml"/><Relationship Id="rId8" Type="http://schemas.openxmlformats.org/officeDocument/2006/relationships/slide" Target="slides/slide1.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A2FDA3-61B5-4F82-900A-86723EC81A65}" type="datetimeFigureOut">
              <a:rPr lang="en-US" smtClean="0"/>
              <a:t>9/23/2013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E0DD7A-6DC8-40B2-9BC1-BF21681BDB8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BE0DD7A-6DC8-40B2-9BC1-BF21681BDB8F}" type="slidenum">
              <a:rPr lang="en-US" smtClean="0"/>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246D9C-30AE-421F-B76F-9B6C929F34EA}" type="slidenum">
              <a:rPr lang="en-US" smtClean="0"/>
              <a:pPr/>
              <a:t>‹#›</a:t>
            </a:fld>
            <a:endParaRPr lang="en-US" dirty="0"/>
          </a:p>
        </p:txBody>
      </p:sp>
    </p:spTree>
    <p:extLst>
      <p:ext uri="{BB962C8B-B14F-4D97-AF65-F5344CB8AC3E}">
        <p14:creationId xmlns="" xmlns:p14="http://schemas.microsoft.com/office/powerpoint/2010/main" val="303990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246D9C-30AE-421F-B76F-9B6C929F34EA}" type="slidenum">
              <a:rPr lang="en-US" smtClean="0"/>
              <a:pPr/>
              <a:t>‹#›</a:t>
            </a:fld>
            <a:endParaRPr lang="en-US" dirty="0"/>
          </a:p>
        </p:txBody>
      </p:sp>
    </p:spTree>
    <p:extLst>
      <p:ext uri="{BB962C8B-B14F-4D97-AF65-F5344CB8AC3E}">
        <p14:creationId xmlns="" xmlns:p14="http://schemas.microsoft.com/office/powerpoint/2010/main" val="3589380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246D9C-30AE-421F-B76F-9B6C929F34EA}" type="slidenum">
              <a:rPr lang="en-US" smtClean="0"/>
              <a:pPr/>
              <a:t>‹#›</a:t>
            </a:fld>
            <a:endParaRPr lang="en-US" dirty="0"/>
          </a:p>
        </p:txBody>
      </p:sp>
    </p:spTree>
    <p:extLst>
      <p:ext uri="{BB962C8B-B14F-4D97-AF65-F5344CB8AC3E}">
        <p14:creationId xmlns="" xmlns:p14="http://schemas.microsoft.com/office/powerpoint/2010/main" val="578473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1"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35246D9C-30AE-421F-B76F-9B6C929F34EA}"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246D9C-30AE-421F-B76F-9B6C929F34EA}"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6"/>
            <a:ext cx="762000" cy="365125"/>
          </a:xfrm>
        </p:spPr>
        <p:txBody>
          <a:bodyPr/>
          <a:lstStyle/>
          <a:p>
            <a:fld id="{35246D9C-30AE-421F-B76F-9B6C929F34EA}"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246D9C-30AE-421F-B76F-9B6C929F34EA}"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535113"/>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535113"/>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5246D9C-30AE-421F-B76F-9B6C929F34EA}"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5246D9C-30AE-421F-B76F-9B6C929F34EA}"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5246D9C-30AE-421F-B76F-9B6C929F34EA}"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1"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1"/>
            <a:ext cx="5111751"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246D9C-30AE-421F-B76F-9B6C929F34E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246D9C-30AE-421F-B76F-9B6C929F34EA}" type="slidenum">
              <a:rPr lang="en-US" smtClean="0"/>
              <a:pPr/>
              <a:t>‹#›</a:t>
            </a:fld>
            <a:endParaRPr lang="en-US" dirty="0"/>
          </a:p>
        </p:txBody>
      </p:sp>
    </p:spTree>
    <p:extLst>
      <p:ext uri="{BB962C8B-B14F-4D97-AF65-F5344CB8AC3E}">
        <p14:creationId xmlns="" xmlns:p14="http://schemas.microsoft.com/office/powerpoint/2010/main" val="11007204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246D9C-30AE-421F-B76F-9B6C929F34EA}"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246D9C-30AE-421F-B76F-9B6C929F34EA}"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246D9C-30AE-421F-B76F-9B6C929F34EA}" type="slidenum">
              <a:rPr lang="en-US" smtClean="0"/>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17" name="Footer Placeholder 16"/>
          <p:cNvSpPr>
            <a:spLocks noGrp="1"/>
          </p:cNvSpPr>
          <p:nvPr>
            <p:ph type="ftr" sz="quarter" idx="11"/>
          </p:nvPr>
        </p:nvSpPr>
        <p:spPr/>
        <p:txBody>
          <a:bodyPr/>
          <a:lstStyle>
            <a:extLst/>
          </a:lstStyle>
          <a:p>
            <a:endParaRPr lang="en-US" dirty="0"/>
          </a:p>
        </p:txBody>
      </p:sp>
      <p:sp>
        <p:nvSpPr>
          <p:cNvPr id="29" name="Slide Number Placeholder 28"/>
          <p:cNvSpPr>
            <a:spLocks noGrp="1"/>
          </p:cNvSpPr>
          <p:nvPr>
            <p:ph type="sldNum" sz="quarter" idx="12"/>
          </p:nvPr>
        </p:nvSpPr>
        <p:spPr/>
        <p:txBody>
          <a:bodyPr/>
          <a:lstStyle>
            <a:extLst/>
          </a:lstStyle>
          <a:p>
            <a:fld id="{35246D9C-30AE-421F-B76F-9B6C929F34EA}" type="slidenum">
              <a:rPr lang="en-US" smtClean="0"/>
              <a:pPr/>
              <a:t>‹#›</a:t>
            </a:fld>
            <a:endParaRPr lang="en-US" dirty="0"/>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9"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7" y="1"/>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5" y="4246564"/>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3"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5246D9C-30AE-421F-B76F-9B6C929F34EA}" type="slidenum">
              <a:rPr lang="en-US" smtClean="0"/>
              <a:pPr/>
              <a:t>‹#›</a:t>
            </a:fld>
            <a:endParaRPr lang="en-US" dirty="0"/>
          </a:p>
        </p:txBody>
      </p:sp>
      <p:sp>
        <p:nvSpPr>
          <p:cNvPr id="7" name="Rectangle 6"/>
          <p:cNvSpPr/>
          <p:nvPr/>
        </p:nvSpPr>
        <p:spPr>
          <a:xfrm>
            <a:off x="363160" y="402265"/>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1"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1"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3"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9"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2"/>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2"/>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6"/>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35246D9C-30AE-421F-B76F-9B6C929F34EA}" type="slidenum">
              <a:rPr lang="en-US" smtClean="0"/>
              <a:pPr/>
              <a:t>‹#›</a:t>
            </a:fld>
            <a:endParaRPr lang="en-US" dirty="0"/>
          </a:p>
        </p:txBody>
      </p:sp>
      <p:sp>
        <p:nvSpPr>
          <p:cNvPr id="16" name="Rectangle 15"/>
          <p:cNvSpPr/>
          <p:nvPr/>
        </p:nvSpPr>
        <p:spPr>
          <a:xfrm>
            <a:off x="87791"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3"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5"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1"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246D9C-30AE-421F-B76F-9B6C929F34EA}" type="slidenum">
              <a:rPr lang="en-US" smtClean="0"/>
              <a:pPr/>
              <a:t>‹#›</a:t>
            </a:fld>
            <a:endParaRPr lang="en-US" dirty="0"/>
          </a:p>
        </p:txBody>
      </p:sp>
    </p:spTree>
    <p:extLst>
      <p:ext uri="{BB962C8B-B14F-4D97-AF65-F5344CB8AC3E}">
        <p14:creationId xmlns="" xmlns:p14="http://schemas.microsoft.com/office/powerpoint/2010/main" val="39349149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1"/>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3"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3" y="1219200"/>
            <a:ext cx="132763" cy="128467"/>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2"/>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2"/>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3" y="1371600"/>
            <a:ext cx="132763" cy="128467"/>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9" y="1474763"/>
            <a:ext cx="132763" cy="128467"/>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500"/>
            <a:ext cx="2133600" cy="365125"/>
          </a:xfrm>
        </p:spPr>
        <p:txBody>
          <a:bodyPr/>
          <a:lstStyle>
            <a:extLst/>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a:xfrm>
            <a:off x="914400" y="55500"/>
            <a:ext cx="5562600" cy="365125"/>
          </a:xfrm>
        </p:spPr>
        <p:txBody>
          <a:bodyPr/>
          <a:lstStyle>
            <a:extLst/>
          </a:lstStyle>
          <a:p>
            <a:endParaRPr lang="en-US" dirty="0"/>
          </a:p>
        </p:txBody>
      </p:sp>
      <p:sp>
        <p:nvSpPr>
          <p:cNvPr id="7" name="Slide Number Placeholder 6"/>
          <p:cNvSpPr>
            <a:spLocks noGrp="1"/>
          </p:cNvSpPr>
          <p:nvPr>
            <p:ph type="sldNum" sz="quarter" idx="12"/>
          </p:nvPr>
        </p:nvSpPr>
        <p:spPr>
          <a:xfrm>
            <a:off x="8610600" y="55500"/>
            <a:ext cx="457200" cy="365125"/>
          </a:xfrm>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0"/>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2"/>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CF9AFCD-06A6-448D-BFB6-680306346A83}" type="datetimeFigureOut">
              <a:rPr lang="en-US" smtClean="0"/>
              <a:pPr/>
              <a:t>9/23/2013</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5246D9C-30AE-421F-B76F-9B6C929F34EA}" type="slidenum">
              <a:rPr lang="en-US" smtClean="0"/>
              <a:pPr/>
              <a:t>‹#›</a:t>
            </a:fld>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5246D9C-30AE-421F-B76F-9B6C929F34EA}"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5246D9C-30AE-421F-B76F-9B6C929F34EA}"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5246D9C-30AE-421F-B76F-9B6C929F34EA}"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35246D9C-30AE-421F-B76F-9B6C929F34EA}"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246D9C-30AE-421F-B76F-9B6C929F34EA}" type="slidenum">
              <a:rPr lang="en-US" smtClean="0"/>
              <a:pPr/>
              <a:t>‹#›</a:t>
            </a:fld>
            <a:endParaRPr lang="en-US" dirty="0"/>
          </a:p>
        </p:txBody>
      </p:sp>
    </p:spTree>
    <p:extLst>
      <p:ext uri="{BB962C8B-B14F-4D97-AF65-F5344CB8AC3E}">
        <p14:creationId xmlns="" xmlns:p14="http://schemas.microsoft.com/office/powerpoint/2010/main" val="11573954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3"/>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a:xfrm>
            <a:off x="4380073" y="6407945"/>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5246D9C-30AE-421F-B76F-9B6C929F34EA}" type="slidenum">
              <a:rPr lang="en-US" smtClean="0"/>
              <a:pPr/>
              <a:t>‹#›</a:t>
            </a:fld>
            <a:endParaRPr lang="en-US" dirty="0"/>
          </a:p>
        </p:txBody>
      </p:sp>
      <p:sp>
        <p:nvSpPr>
          <p:cNvPr id="2" name="Title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7" y="5001994"/>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0"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3" y="5791254"/>
            <a:ext cx="3402315"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0"/>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4" y="274641"/>
            <a:ext cx="1777471"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4" y="5254284"/>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9"/>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7"/>
            <a:ext cx="5791200" cy="365125"/>
          </a:xfrm>
        </p:spPr>
        <p:txBody>
          <a:bodyPr tIns="0" bIns="0" anchor="t"/>
          <a:lstStyle>
            <a:lvl1pPr algn="r">
              <a:defRPr sz="1000"/>
            </a:lvl1pPr>
          </a:lstStyle>
          <a:p>
            <a:fld id="{ECF9AFCD-06A6-448D-BFB6-680306346A83}" type="datetimeFigureOut">
              <a:rPr lang="en-US" smtClean="0"/>
              <a:pPr/>
              <a:t>9/23/2013</a:t>
            </a:fld>
            <a:endParaRPr lang="en-US" dirty="0"/>
          </a:p>
        </p:txBody>
      </p:sp>
      <p:sp>
        <p:nvSpPr>
          <p:cNvPr id="17" name="Footer Placeholder 16"/>
          <p:cNvSpPr>
            <a:spLocks noGrp="1"/>
          </p:cNvSpPr>
          <p:nvPr>
            <p:ph type="ftr" sz="quarter" idx="11"/>
          </p:nvPr>
        </p:nvSpPr>
        <p:spPr>
          <a:xfrm>
            <a:off x="1371600" y="5650705"/>
            <a:ext cx="5791200" cy="365125"/>
          </a:xfrm>
        </p:spPr>
        <p:txBody>
          <a:bodyPr tIns="0" bIns="0" anchor="b"/>
          <a:lstStyle>
            <a:lvl1pPr algn="r">
              <a:defRPr sz="1100"/>
            </a:lvl1pPr>
          </a:lstStyle>
          <a:p>
            <a:endParaRPr lang="en-US" dirty="0"/>
          </a:p>
        </p:txBody>
      </p:sp>
      <p:sp>
        <p:nvSpPr>
          <p:cNvPr id="29" name="Slide Number Placeholder 28"/>
          <p:cNvSpPr>
            <a:spLocks noGrp="1"/>
          </p:cNvSpPr>
          <p:nvPr>
            <p:ph type="sldNum" sz="quarter" idx="12"/>
          </p:nvPr>
        </p:nvSpPr>
        <p:spPr>
          <a:xfrm>
            <a:off x="8392247" y="5752308"/>
            <a:ext cx="502920" cy="365125"/>
          </a:xfrm>
        </p:spPr>
        <p:txBody>
          <a:bodyPr anchor="ctr"/>
          <a:lstStyle>
            <a:lvl1pPr algn="ctr">
              <a:defRPr sz="1300">
                <a:solidFill>
                  <a:srgbClr val="FFFFFF"/>
                </a:solidFill>
              </a:defRPr>
            </a:lvl1pPr>
          </a:lstStyle>
          <a:p>
            <a:fld id="{35246D9C-30AE-421F-B76F-9B6C929F34EA}" type="slidenum">
              <a:rPr lang="en-US" smtClean="0"/>
              <a:pPr/>
              <a:t>‹#›</a:t>
            </a:fld>
            <a:endParaRPr 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a:xfrm>
            <a:off x="457200" y="6480970"/>
            <a:ext cx="4260056" cy="300831"/>
          </a:xfrm>
        </p:spPr>
        <p:txBody>
          <a:bodyPr/>
          <a:lstStyle/>
          <a:p>
            <a:endParaRPr lang="en-US" dirty="0"/>
          </a:p>
        </p:txBody>
      </p:sp>
      <p:sp>
        <p:nvSpPr>
          <p:cNvPr id="6" name="Slide Number Placeholder 5"/>
          <p:cNvSpPr>
            <a:spLocks noGrp="1"/>
          </p:cNvSpPr>
          <p:nvPr>
            <p:ph type="sldNum" sz="quarter" idx="12"/>
          </p:nvPr>
        </p:nvSpPr>
        <p:spPr/>
        <p:txBody>
          <a:bodyPr/>
          <a:lstStyle/>
          <a:p>
            <a:fld id="{35246D9C-30AE-421F-B76F-9B6C929F34EA}" type="slidenum">
              <a:rPr lang="en-US" smtClean="0"/>
              <a:pPr/>
              <a:t>‹#›</a:t>
            </a:fld>
            <a:endParaRPr 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5" y="7035"/>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4" y="309491"/>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a:xfrm>
            <a:off x="2619376" y="6480970"/>
            <a:ext cx="4260056" cy="300831"/>
          </a:xfrm>
        </p:spPr>
        <p:txBody>
          <a:bodyPr/>
          <a:lstStyle/>
          <a:p>
            <a:endParaRPr lang="en-US" dirty="0"/>
          </a:p>
        </p:txBody>
      </p:sp>
      <p:sp>
        <p:nvSpPr>
          <p:cNvPr id="6" name="Slide Number Placeholder 5"/>
          <p:cNvSpPr>
            <a:spLocks noGrp="1"/>
          </p:cNvSpPr>
          <p:nvPr>
            <p:ph type="sldNum" sz="quarter" idx="12"/>
          </p:nvPr>
        </p:nvSpPr>
        <p:spPr>
          <a:xfrm>
            <a:off x="8451056" y="809624"/>
            <a:ext cx="502920" cy="300831"/>
          </a:xfrm>
        </p:spPr>
        <p:txBody>
          <a:bodyPr/>
          <a:lstStyle/>
          <a:p>
            <a:fld id="{35246D9C-30AE-421F-B76F-9B6C929F34EA}" type="slidenum">
              <a:rPr lang="en-US" smtClean="0"/>
              <a:pPr/>
              <a:t>‹#›</a:t>
            </a:fld>
            <a:endParaRPr lang="en-US" dirty="0"/>
          </a:p>
        </p:txBody>
      </p:sp>
      <p:cxnSp>
        <p:nvCxnSpPr>
          <p:cNvPr id="11" name="Straight Connector 10"/>
          <p:cNvCxnSpPr/>
          <p:nvPr/>
        </p:nvCxnSpPr>
        <p:spPr>
          <a:xfrm rot="10800000">
            <a:off x="6468795"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1" y="7034"/>
            <a:ext cx="9136967"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5"/>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8"/>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8"/>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a:xfrm>
            <a:off x="457200" y="6480969"/>
            <a:ext cx="4260056" cy="301752"/>
          </a:xfrm>
        </p:spPr>
        <p:txBody>
          <a:bodyPr/>
          <a:lstStyle/>
          <a:p>
            <a:endParaRPr lang="en-US" dirty="0"/>
          </a:p>
        </p:txBody>
      </p:sp>
      <p:sp>
        <p:nvSpPr>
          <p:cNvPr id="7" name="Slide Number Placeholder 6"/>
          <p:cNvSpPr>
            <a:spLocks noGrp="1"/>
          </p:cNvSpPr>
          <p:nvPr>
            <p:ph type="sldNum" sz="quarter" idx="12"/>
          </p:nvPr>
        </p:nvSpPr>
        <p:spPr>
          <a:xfrm>
            <a:off x="7589520" y="6480969"/>
            <a:ext cx="502920" cy="301752"/>
          </a:xfrm>
        </p:spPr>
        <p:txBody>
          <a:bodyPr/>
          <a:lstStyle/>
          <a:p>
            <a:fld id="{35246D9C-30AE-421F-B76F-9B6C929F34EA}" type="slidenum">
              <a:rPr lang="en-US" smtClean="0"/>
              <a:pPr/>
              <a:t>‹#›</a:t>
            </a:fld>
            <a:endParaRPr lang="en-US"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9"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7"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7"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29"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29"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ECF9AFCD-06A6-448D-BFB6-680306346A83}" type="datetimeFigureOut">
              <a:rPr lang="en-US" smtClean="0"/>
              <a:pPr/>
              <a:t>9/23/2013</a:t>
            </a:fld>
            <a:endParaRPr lang="en-US" dirty="0"/>
          </a:p>
        </p:txBody>
      </p:sp>
      <p:sp>
        <p:nvSpPr>
          <p:cNvPr id="8" name="Footer Placeholder 7"/>
          <p:cNvSpPr>
            <a:spLocks noGrp="1"/>
          </p:cNvSpPr>
          <p:nvPr>
            <p:ph type="ftr" sz="quarter" idx="11"/>
          </p:nvPr>
        </p:nvSpPr>
        <p:spPr>
          <a:xfrm>
            <a:off x="457200" y="6480969"/>
            <a:ext cx="4261104" cy="301752"/>
          </a:xfrm>
        </p:spPr>
        <p:txBody>
          <a:bodyPr/>
          <a:lstStyle/>
          <a:p>
            <a:endParaRPr lang="en-US" dirty="0"/>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35246D9C-30AE-421F-B76F-9B6C929F34EA}"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5246D9C-30AE-421F-B76F-9B6C929F34EA}" type="slidenum">
              <a:rPr lang="en-US" smtClean="0"/>
              <a:pPr/>
              <a:t>‹#›</a:t>
            </a:fld>
            <a:endParaRPr lang="en-US" dirty="0"/>
          </a:p>
        </p:txBody>
      </p:sp>
    </p:spTree>
    <p:extLst>
      <p:ext uri="{BB962C8B-B14F-4D97-AF65-F5344CB8AC3E}">
        <p14:creationId xmlns="" xmlns:p14="http://schemas.microsoft.com/office/powerpoint/2010/main" val="351046774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5246D9C-30AE-421F-B76F-9B6C929F34EA}" type="slidenum">
              <a:rPr lang="en-US" smtClean="0"/>
              <a:pPr/>
              <a:t>‹#›</a:t>
            </a:fld>
            <a:endParaRPr lang="en-US" dirty="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ECF9AFCD-06A6-448D-BFB6-680306346A83}" type="datetimeFigureOut">
              <a:rPr lang="en-US" smtClean="0"/>
              <a:pPr/>
              <a:t>9/23/2013</a:t>
            </a:fld>
            <a:endParaRPr lang="en-US" dirty="0"/>
          </a:p>
        </p:txBody>
      </p:sp>
      <p:sp>
        <p:nvSpPr>
          <p:cNvPr id="3" name="Footer Placeholder 2"/>
          <p:cNvSpPr>
            <a:spLocks noGrp="1"/>
          </p:cNvSpPr>
          <p:nvPr>
            <p:ph type="ftr" sz="quarter" idx="11"/>
          </p:nvPr>
        </p:nvSpPr>
        <p:spPr>
          <a:xfrm>
            <a:off x="457200" y="6481891"/>
            <a:ext cx="4260056" cy="300831"/>
          </a:xfrm>
        </p:spPr>
        <p:txBody>
          <a:bodyPr/>
          <a:lstStyle/>
          <a:p>
            <a:endParaRPr lang="en-US" dirty="0"/>
          </a:p>
        </p:txBody>
      </p:sp>
      <p:sp>
        <p:nvSpPr>
          <p:cNvPr id="4" name="Slide Number Placeholder 3"/>
          <p:cNvSpPr>
            <a:spLocks noGrp="1"/>
          </p:cNvSpPr>
          <p:nvPr>
            <p:ph type="sldNum" sz="quarter" idx="12"/>
          </p:nvPr>
        </p:nvSpPr>
        <p:spPr>
          <a:xfrm>
            <a:off x="7589520" y="6480969"/>
            <a:ext cx="502920" cy="301752"/>
          </a:xfrm>
        </p:spPr>
        <p:txBody>
          <a:bodyPr/>
          <a:lstStyle/>
          <a:p>
            <a:fld id="{35246D9C-30AE-421F-B76F-9B6C929F34EA}" type="slidenum">
              <a:rPr lang="en-US" smtClean="0"/>
              <a:pPr/>
              <a:t>‹#›</a:t>
            </a:fld>
            <a:endParaRPr lang="en-US"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1"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dirty="0"/>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35246D9C-30AE-421F-B76F-9B6C929F34EA}"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dirty="0"/>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35246D9C-30AE-421F-B76F-9B6C929F34EA}"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246D9C-30AE-421F-B76F-9B6C929F34EA}" type="slidenum">
              <a:rPr lang="en-US" smtClean="0"/>
              <a:pPr/>
              <a:t>‹#›</a:t>
            </a:fld>
            <a:endParaRPr lang="en-US" dirty="0"/>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246D9C-30AE-421F-B76F-9B6C929F34EA}" type="slidenum">
              <a:rPr lang="en-US" smtClean="0"/>
              <a:pPr/>
              <a:t>‹#›</a:t>
            </a:fld>
            <a:endParaRPr lang="en-US" dirty="0"/>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CF9AFCD-06A6-448D-BFB6-680306346A83}" type="datetimeFigureOut">
              <a:rPr lang="en-US" smtClean="0"/>
              <a:pPr/>
              <a:t>9/23/2013</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5246D9C-30AE-421F-B76F-9B6C929F34E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35246D9C-30AE-421F-B76F-9B6C929F34E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5246D9C-30AE-421F-B76F-9B6C929F34EA}" type="slidenum">
              <a:rPr lang="en-US" smtClean="0"/>
              <a:pPr/>
              <a:t>‹#›</a:t>
            </a:fld>
            <a:endParaRPr lang="en-US" dirty="0"/>
          </a:p>
        </p:txBody>
      </p:sp>
    </p:spTree>
    <p:extLst>
      <p:ext uri="{BB962C8B-B14F-4D97-AF65-F5344CB8AC3E}">
        <p14:creationId xmlns="" xmlns:p14="http://schemas.microsoft.com/office/powerpoint/2010/main" val="362106788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CF9AFCD-06A6-448D-BFB6-680306346A83}" type="datetimeFigureOut">
              <a:rPr lang="en-US" smtClean="0"/>
              <a:pPr/>
              <a:t>9/23/2013</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5246D9C-30AE-421F-B76F-9B6C929F34EA}"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5246D9C-30AE-421F-B76F-9B6C929F34EA}" type="slidenum">
              <a:rPr lang="en-US" smtClean="0"/>
              <a:pPr/>
              <a:t>‹#›</a:t>
            </a:fld>
            <a:endParaRPr lang="en-US" dirty="0"/>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5246D9C-30AE-421F-B76F-9B6C929F34EA}" type="slidenum">
              <a:rPr lang="en-US" smtClean="0"/>
              <a:pPr/>
              <a:t>‹#›</a:t>
            </a:fld>
            <a:endParaRPr lang="en-US" dirty="0"/>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16" name="Slide Number Placeholder 15"/>
          <p:cNvSpPr>
            <a:spLocks noGrp="1"/>
          </p:cNvSpPr>
          <p:nvPr>
            <p:ph type="sldNum" sz="quarter" idx="11"/>
          </p:nvPr>
        </p:nvSpPr>
        <p:spPr/>
        <p:txBody>
          <a:bodyPr/>
          <a:lstStyle/>
          <a:p>
            <a:fld id="{35246D9C-30AE-421F-B76F-9B6C929F34EA}" type="slidenum">
              <a:rPr lang="en-US" smtClean="0"/>
              <a:pPr/>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ECF9AFCD-06A6-448D-BFB6-680306346A83}" type="datetimeFigureOut">
              <a:rPr lang="en-US" smtClean="0"/>
              <a:pPr/>
              <a:t>9/23/2013</a:t>
            </a:fld>
            <a:endParaRPr lang="en-US" dirty="0"/>
          </a:p>
        </p:txBody>
      </p:sp>
      <p:sp>
        <p:nvSpPr>
          <p:cNvPr id="15" name="Slide Number Placeholder 14"/>
          <p:cNvSpPr>
            <a:spLocks noGrp="1"/>
          </p:cNvSpPr>
          <p:nvPr>
            <p:ph type="sldNum" sz="quarter" idx="15"/>
          </p:nvPr>
        </p:nvSpPr>
        <p:spPr/>
        <p:txBody>
          <a:bodyPr/>
          <a:lstStyle>
            <a:lvl1pPr algn="ctr">
              <a:defRPr/>
            </a:lvl1pPr>
          </a:lstStyle>
          <a:p>
            <a:fld id="{35246D9C-30AE-421F-B76F-9B6C929F34EA}" type="slidenum">
              <a:rPr lang="en-US" smtClean="0"/>
              <a:pPr/>
              <a:t>‹#›</a:t>
            </a:fld>
            <a:endParaRPr lang="en-US" dirty="0"/>
          </a:p>
        </p:txBody>
      </p:sp>
      <p:sp>
        <p:nvSpPr>
          <p:cNvPr id="16" name="Footer Placeholder 15"/>
          <p:cNvSpPr>
            <a:spLocks noGrp="1"/>
          </p:cNvSpPr>
          <p:nvPr>
            <p:ph type="ftr" sz="quarter" idx="16"/>
          </p:nvPr>
        </p:nvSpPr>
        <p:spPr/>
        <p:txBody>
          <a:bodyPr/>
          <a:lstStyle/>
          <a:p>
            <a:endParaRPr lang="en-US" dirty="0"/>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246D9C-30AE-421F-B76F-9B6C929F34EA}" type="slidenum">
              <a:rPr lang="en-US" smtClean="0"/>
              <a:pPr/>
              <a:t>‹#›</a:t>
            </a:fld>
            <a:endParaRPr lang="en-US" dirty="0"/>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5246D9C-30AE-421F-B76F-9B6C929F34EA}" type="slidenum">
              <a:rPr lang="en-US" smtClean="0"/>
              <a:pPr/>
              <a:t>‹#›</a:t>
            </a:fld>
            <a:endParaRPr lang="en-US" dirty="0"/>
          </a:p>
        </p:txBody>
      </p:sp>
    </p:spTree>
    <p:extLst>
      <p:ext uri="{BB962C8B-B14F-4D97-AF65-F5344CB8AC3E}">
        <p14:creationId xmlns="" xmlns:p14="http://schemas.microsoft.com/office/powerpoint/2010/main" val="101536925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246D9C-30AE-421F-B76F-9B6C929F34EA}" type="slidenum">
              <a:rPr lang="en-US" smtClean="0"/>
              <a:pPr/>
              <a:t>‹#›</a:t>
            </a:fld>
            <a:endParaRPr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35246D9C-30AE-421F-B76F-9B6C929F34EA}" type="slidenum">
              <a:rPr lang="en-US" smtClean="0"/>
              <a:pPr/>
              <a:t>‹#›</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5246D9C-30AE-421F-B76F-9B6C929F34EA}" type="slidenum">
              <a:rPr lang="en-US" smtClean="0"/>
              <a:pPr/>
              <a:t>‹#›</a:t>
            </a:fld>
            <a:endParaRPr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5246D9C-30AE-421F-B76F-9B6C929F34EA}" type="slidenum">
              <a:rPr lang="en-US" smtClean="0"/>
              <a:pPr/>
              <a:t>‹#›</a:t>
            </a:fld>
            <a:endParaRPr lang="en-US" dirty="0"/>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ECF9AFCD-06A6-448D-BFB6-680306346A83}" type="datetimeFigureOut">
              <a:rPr lang="en-US" smtClean="0"/>
              <a:pPr/>
              <a:t>9/23/2013</a:t>
            </a:fld>
            <a:endParaRPr lang="en-US" dirty="0"/>
          </a:p>
        </p:txBody>
      </p:sp>
      <p:sp>
        <p:nvSpPr>
          <p:cNvPr id="9" name="Slide Number Placeholder 8"/>
          <p:cNvSpPr>
            <a:spLocks noGrp="1"/>
          </p:cNvSpPr>
          <p:nvPr>
            <p:ph type="sldNum" sz="quarter" idx="15"/>
          </p:nvPr>
        </p:nvSpPr>
        <p:spPr/>
        <p:txBody>
          <a:bodyPr/>
          <a:lstStyle/>
          <a:p>
            <a:fld id="{35246D9C-30AE-421F-B76F-9B6C929F34EA}" type="slidenum">
              <a:rPr lang="en-US" smtClean="0"/>
              <a:pPr/>
              <a:t>‹#›</a:t>
            </a:fld>
            <a:endParaRPr lang="en-US" dirty="0"/>
          </a:p>
        </p:txBody>
      </p:sp>
      <p:sp>
        <p:nvSpPr>
          <p:cNvPr id="10" name="Footer Placeholder 9"/>
          <p:cNvSpPr>
            <a:spLocks noGrp="1"/>
          </p:cNvSpPr>
          <p:nvPr>
            <p:ph type="ftr" sz="quarter" idx="16"/>
          </p:nvPr>
        </p:nvSpPr>
        <p:spPr/>
        <p:txBody>
          <a:bodyPr/>
          <a:lstStyle/>
          <a:p>
            <a:endParaRPr lang="en-US" dirty="0"/>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9" name="Slide Number Placeholder 8"/>
          <p:cNvSpPr>
            <a:spLocks noGrp="1"/>
          </p:cNvSpPr>
          <p:nvPr>
            <p:ph type="sldNum" sz="quarter" idx="11"/>
          </p:nvPr>
        </p:nvSpPr>
        <p:spPr/>
        <p:txBody>
          <a:bodyPr/>
          <a:lstStyle/>
          <a:p>
            <a:fld id="{35246D9C-30AE-421F-B76F-9B6C929F34EA}"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246D9C-30AE-421F-B76F-9B6C929F34EA}" type="slidenum">
              <a:rPr lang="en-US" smtClean="0"/>
              <a:pPr/>
              <a:t>‹#›</a:t>
            </a:fld>
            <a:endParaRPr lang="en-US" dirty="0"/>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246D9C-30AE-421F-B76F-9B6C929F34E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246D9C-30AE-421F-B76F-9B6C929F34EA}" type="slidenum">
              <a:rPr lang="en-US" smtClean="0"/>
              <a:pPr/>
              <a:t>‹#›</a:t>
            </a:fld>
            <a:endParaRPr lang="en-US" dirty="0"/>
          </a:p>
        </p:txBody>
      </p:sp>
    </p:spTree>
    <p:extLst>
      <p:ext uri="{BB962C8B-B14F-4D97-AF65-F5344CB8AC3E}">
        <p14:creationId xmlns="" xmlns:p14="http://schemas.microsoft.com/office/powerpoint/2010/main" val="250863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F9AFCD-06A6-448D-BFB6-680306346A83}" type="datetimeFigureOut">
              <a:rPr lang="en-US" smtClean="0"/>
              <a:pPr/>
              <a:t>9/23/2013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246D9C-30AE-421F-B76F-9B6C929F34EA}" type="slidenum">
              <a:rPr lang="en-US" smtClean="0"/>
              <a:pPr/>
              <a:t>‹#›</a:t>
            </a:fld>
            <a:endParaRPr lang="en-US" dirty="0"/>
          </a:p>
        </p:txBody>
      </p:sp>
    </p:spTree>
    <p:extLst>
      <p:ext uri="{BB962C8B-B14F-4D97-AF65-F5344CB8AC3E}">
        <p14:creationId xmlns="" xmlns:p14="http://schemas.microsoft.com/office/powerpoint/2010/main" val="2860425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3.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5.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F9AFCD-06A6-448D-BFB6-680306346A83}" type="datetimeFigureOut">
              <a:rPr lang="en-US" smtClean="0"/>
              <a:pPr/>
              <a:t>9/23/2013</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246D9C-30AE-421F-B76F-9B6C929F34EA}" type="slidenum">
              <a:rPr lang="en-US" smtClean="0"/>
              <a:pPr/>
              <a:t>‹#›</a:t>
            </a:fld>
            <a:endParaRPr lang="en-US" dirty="0"/>
          </a:p>
        </p:txBody>
      </p:sp>
    </p:spTree>
    <p:extLst>
      <p:ext uri="{BB962C8B-B14F-4D97-AF65-F5344CB8AC3E}">
        <p14:creationId xmlns="" xmlns:p14="http://schemas.microsoft.com/office/powerpoint/2010/main" val="614917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CF9AFCD-06A6-448D-BFB6-680306346A83}" type="datetimeFigureOut">
              <a:rPr lang="en-US" smtClean="0"/>
              <a:pPr/>
              <a:t>9/23/2013</a:t>
            </a:fld>
            <a:endParaRPr lang="en-US" dirty="0"/>
          </a:p>
        </p:txBody>
      </p:sp>
      <p:sp>
        <p:nvSpPr>
          <p:cNvPr id="3" name="Footer Placeholder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5246D9C-30AE-421F-B76F-9B6C929F34EA}"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9"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6"/>
            <a:ext cx="2133600" cy="365125"/>
          </a:xfrm>
          <a:prstGeom prst="rect">
            <a:avLst/>
          </a:prstGeom>
        </p:spPr>
        <p:txBody>
          <a:bodyPr vert="horz" anchor="b"/>
          <a:lstStyle>
            <a:lvl1pPr algn="l" eaLnBrk="1" latinLnBrk="0" hangingPunct="1">
              <a:defRPr kumimoji="0" sz="1100">
                <a:solidFill>
                  <a:schemeClr val="tx2"/>
                </a:solidFill>
              </a:defRPr>
            </a:lvl1pPr>
            <a:extLst/>
          </a:lstStyle>
          <a:p>
            <a:fld id="{ECF9AFCD-06A6-448D-BFB6-680306346A83}" type="datetimeFigureOut">
              <a:rPr lang="en-US" smtClean="0"/>
              <a:pPr/>
              <a:t>9/23/2013</a:t>
            </a:fld>
            <a:endParaRPr lang="en-US" dirty="0"/>
          </a:p>
        </p:txBody>
      </p:sp>
      <p:sp>
        <p:nvSpPr>
          <p:cNvPr id="3" name="Footer Placeholder 2"/>
          <p:cNvSpPr>
            <a:spLocks noGrp="1"/>
          </p:cNvSpPr>
          <p:nvPr>
            <p:ph type="ftr" sz="quarter" idx="3"/>
          </p:nvPr>
        </p:nvSpPr>
        <p:spPr>
          <a:xfrm>
            <a:off x="914400" y="6416676"/>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dirty="0"/>
          </a:p>
        </p:txBody>
      </p:sp>
      <p:sp>
        <p:nvSpPr>
          <p:cNvPr id="23" name="Slide Number Placeholder 22"/>
          <p:cNvSpPr>
            <a:spLocks noGrp="1"/>
          </p:cNvSpPr>
          <p:nvPr>
            <p:ph type="sldNum" sz="quarter" idx="4"/>
          </p:nvPr>
        </p:nvSpPr>
        <p:spPr>
          <a:xfrm>
            <a:off x="8610600" y="6416676"/>
            <a:ext cx="457200" cy="365125"/>
          </a:xfrm>
          <a:prstGeom prst="rect">
            <a:avLst/>
          </a:prstGeom>
        </p:spPr>
        <p:txBody>
          <a:bodyPr vert="horz" anchor="b"/>
          <a:lstStyle>
            <a:lvl1pPr algn="l" eaLnBrk="1" latinLnBrk="0" hangingPunct="1">
              <a:defRPr kumimoji="0" sz="1200">
                <a:solidFill>
                  <a:schemeClr val="tx2"/>
                </a:solidFill>
              </a:defRPr>
            </a:lvl1pPr>
            <a:extLst/>
          </a:lstStyle>
          <a:p>
            <a:fld id="{35246D9C-30AE-421F-B76F-9B6C929F34EA}"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7" y="5001994"/>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0"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3" y="5791254"/>
            <a:ext cx="3402315"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9"/>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CF9AFCD-06A6-448D-BFB6-680306346A83}" type="datetimeFigureOut">
              <a:rPr lang="en-US" smtClean="0"/>
              <a:pPr/>
              <a:t>9/23/2013</a:t>
            </a:fld>
            <a:endParaRPr lang="en-US" dirty="0"/>
          </a:p>
        </p:txBody>
      </p:sp>
      <p:sp>
        <p:nvSpPr>
          <p:cNvPr id="22" name="Footer Placeholder 21"/>
          <p:cNvSpPr>
            <a:spLocks noGrp="1"/>
          </p:cNvSpPr>
          <p:nvPr>
            <p:ph type="ftr" sz="quarter" idx="3"/>
          </p:nvPr>
        </p:nvSpPr>
        <p:spPr>
          <a:xfrm>
            <a:off x="4380073" y="6407945"/>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5"/>
            <a:ext cx="365760" cy="365125"/>
          </a:xfrm>
          <a:prstGeom prst="rect">
            <a:avLst/>
          </a:prstGeom>
        </p:spPr>
        <p:txBody>
          <a:bodyPr vert="horz" anchor="b"/>
          <a:lstStyle>
            <a:lvl1pPr algn="r" eaLnBrk="1" latinLnBrk="0" hangingPunct="1">
              <a:defRPr kumimoji="0" sz="1000" b="0">
                <a:solidFill>
                  <a:schemeClr val="tx1"/>
                </a:solidFill>
              </a:defRPr>
            </a:lvl1pPr>
            <a:extLst/>
          </a:lstStyle>
          <a:p>
            <a:fld id="{35246D9C-30AE-421F-B76F-9B6C929F34E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5" y="14069"/>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1" y="7034"/>
            <a:ext cx="9136967"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5"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CF9AFCD-06A6-448D-BFB6-680306346A83}" type="datetimeFigureOut">
              <a:rPr lang="en-US" smtClean="0"/>
              <a:pPr/>
              <a:t>9/23/2013</a:t>
            </a:fld>
            <a:endParaRPr lang="en-US" dirty="0"/>
          </a:p>
        </p:txBody>
      </p:sp>
      <p:sp>
        <p:nvSpPr>
          <p:cNvPr id="3" name="Footer Placeholder 2"/>
          <p:cNvSpPr>
            <a:spLocks noGrp="1"/>
          </p:cNvSpPr>
          <p:nvPr>
            <p:ph type="ftr" sz="quarter" idx="3"/>
          </p:nvPr>
        </p:nvSpPr>
        <p:spPr>
          <a:xfrm>
            <a:off x="457200" y="6481891"/>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dirty="0"/>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35246D9C-30AE-421F-B76F-9B6C929F34EA}"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CF9AFCD-06A6-448D-BFB6-680306346A83}" type="datetimeFigureOut">
              <a:rPr lang="en-US" smtClean="0"/>
              <a:pPr/>
              <a:t>9/23/2013</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5246D9C-30AE-421F-B76F-9B6C929F34E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ECF9AFCD-06A6-448D-BFB6-680306346A83}" type="datetimeFigureOut">
              <a:rPr lang="en-US" smtClean="0"/>
              <a:pPr/>
              <a:t>9/23/2013</a:t>
            </a:fld>
            <a:endParaRPr lang="en-US" dirty="0"/>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dirty="0"/>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5246D9C-30AE-421F-B76F-9B6C929F34EA}" type="slidenum">
              <a:rPr lang="en-US" smtClean="0"/>
              <a:pPr/>
              <a:t>‹#›</a:t>
            </a:fld>
            <a:endParaRPr lang="en-US" dirty="0"/>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40.xml"/><Relationship Id="rId5" Type="http://schemas.openxmlformats.org/officeDocument/2006/relationships/image" Target="../media/image17.jpeg"/><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2.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62.xml"/></Relationships>
</file>

<file path=ppt/slides/_rels/slide2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6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Rectangle 3"/>
          <p:cNvSpPr/>
          <p:nvPr/>
        </p:nvSpPr>
        <p:spPr>
          <a:xfrm rot="20217003">
            <a:off x="1168925" y="1791396"/>
            <a:ext cx="6658055" cy="3046988"/>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96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Nutrition in </a:t>
            </a:r>
          </a:p>
          <a:p>
            <a:pPr algn="ctr"/>
            <a:r>
              <a:rPr lang="en-US" sz="96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Girls</a:t>
            </a:r>
            <a:endParaRPr lang="en-US" sz="96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2" name="TextBox 1"/>
          <p:cNvSpPr txBox="1"/>
          <p:nvPr/>
        </p:nvSpPr>
        <p:spPr>
          <a:xfrm>
            <a:off x="5257800" y="4800600"/>
            <a:ext cx="3733800" cy="1200329"/>
          </a:xfrm>
          <a:prstGeom prst="rect">
            <a:avLst/>
          </a:prstGeom>
          <a:noFill/>
        </p:spPr>
        <p:txBody>
          <a:bodyPr wrap="square" rtlCol="0">
            <a:spAutoFit/>
          </a:bodyPr>
          <a:lstStyle/>
          <a:p>
            <a:r>
              <a:rPr lang="en-US" dirty="0" smtClean="0"/>
              <a:t>Class </a:t>
            </a:r>
            <a:r>
              <a:rPr lang="en-US" dirty="0" smtClean="0"/>
              <a:t>X-B</a:t>
            </a:r>
          </a:p>
          <a:p>
            <a:r>
              <a:rPr lang="en-US" dirty="0" smtClean="0"/>
              <a:t>Teacher In charge-Ms. Charu Arora</a:t>
            </a:r>
            <a:r>
              <a:rPr lang="en-US" dirty="0" smtClean="0"/>
              <a:t/>
            </a:r>
            <a:br>
              <a:rPr lang="en-US" dirty="0" smtClean="0"/>
            </a:br>
            <a:r>
              <a:rPr lang="en-US" dirty="0" smtClean="0"/>
              <a:t>Ramjas School,</a:t>
            </a:r>
          </a:p>
          <a:p>
            <a:r>
              <a:rPr lang="en-US" dirty="0" smtClean="0"/>
              <a:t>R.K. Puram</a:t>
            </a:r>
            <a:endParaRPr lang="en-US" dirty="0"/>
          </a:p>
        </p:txBody>
      </p:sp>
    </p:spTree>
    <p:extLst>
      <p:ext uri="{BB962C8B-B14F-4D97-AF65-F5344CB8AC3E}">
        <p14:creationId xmlns="" xmlns:p14="http://schemas.microsoft.com/office/powerpoint/2010/main" val="14023187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371600"/>
            <a:ext cx="6931706" cy="3785652"/>
          </a:xfrm>
          <a:prstGeom prst="rect">
            <a:avLst/>
          </a:prstGeom>
          <a:noFill/>
        </p:spPr>
        <p:txBody>
          <a:bodyPr wrap="none" lIns="91440" tIns="45720" rIns="91440" bIns="45720">
            <a:spAutoFit/>
          </a:bodyPr>
          <a:lstStyle/>
          <a:p>
            <a:pPr algn="ctr"/>
            <a:r>
              <a:rPr lang="en-US" sz="8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Nutrition</a:t>
            </a:r>
          </a:p>
          <a:p>
            <a:pPr algn="ctr"/>
            <a:r>
              <a:rPr lang="en-US" sz="8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in </a:t>
            </a:r>
          </a:p>
          <a:p>
            <a:pPr algn="ctr"/>
            <a:r>
              <a:rPr lang="en-US" sz="8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Sportswomen</a:t>
            </a:r>
            <a:endParaRPr lang="en-US" sz="8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im.rediff.com/getahead/2009/dec/29slide18.jpg"/>
          <p:cNvPicPr>
            <a:picLocks noChangeAspect="1" noChangeArrowheads="1"/>
          </p:cNvPicPr>
          <p:nvPr/>
        </p:nvPicPr>
        <p:blipFill>
          <a:blip r:embed="rId2"/>
          <a:srcRect/>
          <a:stretch>
            <a:fillRect/>
          </a:stretch>
        </p:blipFill>
        <p:spPr bwMode="auto">
          <a:xfrm>
            <a:off x="0" y="0"/>
            <a:ext cx="3989388" cy="5715000"/>
          </a:xfrm>
          <a:prstGeom prst="rect">
            <a:avLst/>
          </a:prstGeom>
          <a:noFill/>
        </p:spPr>
      </p:pic>
      <p:sp>
        <p:nvSpPr>
          <p:cNvPr id="5126" name="AutoShape 6" descr="http://i.telegraph.co.uk/multimedia/archive/02410/ennisOlympics_2410284b.jpg"/>
          <p:cNvSpPr>
            <a:spLocks noChangeAspect="1" noChangeArrowheads="1"/>
          </p:cNvSpPr>
          <p:nvPr/>
        </p:nvSpPr>
        <p:spPr bwMode="auto">
          <a:xfrm>
            <a:off x="155575" y="-136525"/>
            <a:ext cx="296863" cy="296863"/>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128" name="Picture 8" descr="http://i.telegraph.co.uk/multimedia/archive/02410/ennisOlympics_2410284b.jpg"/>
          <p:cNvPicPr>
            <a:picLocks noChangeAspect="1" noChangeArrowheads="1"/>
          </p:cNvPicPr>
          <p:nvPr/>
        </p:nvPicPr>
        <p:blipFill>
          <a:blip r:embed="rId3"/>
          <a:srcRect/>
          <a:stretch>
            <a:fillRect/>
          </a:stretch>
        </p:blipFill>
        <p:spPr bwMode="auto">
          <a:xfrm>
            <a:off x="0" y="2895600"/>
            <a:ext cx="6348942" cy="3962400"/>
          </a:xfrm>
          <a:prstGeom prst="rect">
            <a:avLst/>
          </a:prstGeom>
          <a:noFill/>
        </p:spPr>
      </p:pic>
      <p:pic>
        <p:nvPicPr>
          <p:cNvPr id="5130" name="Picture 10" descr="https://encrypted-tbn2.gstatic.com/images?q=tbn:ANd9GcQXq6wkaUrMxiyrkFHGW3503IH2bIQVW03NqkjJpvnqL5tSepGc"/>
          <p:cNvPicPr>
            <a:picLocks noChangeAspect="1" noChangeArrowheads="1"/>
          </p:cNvPicPr>
          <p:nvPr/>
        </p:nvPicPr>
        <p:blipFill>
          <a:blip r:embed="rId4"/>
          <a:srcRect/>
          <a:stretch>
            <a:fillRect/>
          </a:stretch>
        </p:blipFill>
        <p:spPr bwMode="auto">
          <a:xfrm>
            <a:off x="4267200" y="0"/>
            <a:ext cx="4648200" cy="2603854"/>
          </a:xfrm>
          <a:prstGeom prst="rect">
            <a:avLst/>
          </a:prstGeom>
          <a:noFill/>
        </p:spPr>
      </p:pic>
      <p:pic>
        <p:nvPicPr>
          <p:cNvPr id="5132" name="Picture 12" descr="http://images.idiva.com/media/photogallery/2012/Jul/sportswoman.jpg"/>
          <p:cNvPicPr>
            <a:picLocks noChangeAspect="1" noChangeArrowheads="1"/>
          </p:cNvPicPr>
          <p:nvPr/>
        </p:nvPicPr>
        <p:blipFill>
          <a:blip r:embed="rId5"/>
          <a:srcRect/>
          <a:stretch>
            <a:fillRect/>
          </a:stretch>
        </p:blipFill>
        <p:spPr bwMode="auto">
          <a:xfrm>
            <a:off x="2895600" y="2171699"/>
            <a:ext cx="6248400" cy="4686301"/>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609601"/>
            <a:ext cx="7015061" cy="769441"/>
          </a:xfrm>
          <a:prstGeom prst="rect">
            <a:avLst/>
          </a:prstGeom>
          <a:noFill/>
        </p:spPr>
        <p:txBody>
          <a:bodyPr wrap="none" lIns="91440" tIns="45720" rIns="91440" bIns="45720">
            <a:spAutoFit/>
          </a:bodyPr>
          <a:lstStyle/>
          <a:p>
            <a:pPr algn="ctr"/>
            <a:r>
              <a:rPr lang="en-US" sz="4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Role of Nutrition in sports</a:t>
            </a:r>
            <a:endParaRPr lang="en-US" sz="4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4" name="TextBox 3"/>
          <p:cNvSpPr txBox="1"/>
          <p:nvPr/>
        </p:nvSpPr>
        <p:spPr>
          <a:xfrm>
            <a:off x="533400" y="1905001"/>
            <a:ext cx="7772400" cy="4247317"/>
          </a:xfrm>
          <a:prstGeom prst="rect">
            <a:avLst/>
          </a:prstGeom>
          <a:noFill/>
        </p:spPr>
        <p:txBody>
          <a:bodyPr wrap="square" rtlCol="0">
            <a:spAutoFit/>
          </a:bodyPr>
          <a:lstStyle/>
          <a:p>
            <a:r>
              <a:rPr lang="fr-FR" dirty="0" smtClean="0"/>
              <a:t>Sports nutrition assumes critical </a:t>
            </a:r>
            <a:r>
              <a:rPr lang="fr-FR" dirty="0" smtClean="0"/>
              <a:t>importance </a:t>
            </a:r>
            <a:r>
              <a:rPr lang="en-US" dirty="0" smtClean="0"/>
              <a:t>because </a:t>
            </a:r>
            <a:r>
              <a:rPr lang="en-US" dirty="0" smtClean="0"/>
              <a:t>long </a:t>
            </a:r>
            <a:r>
              <a:rPr lang="en-US" dirty="0" smtClean="0"/>
              <a:t>before deficiency </a:t>
            </a:r>
            <a:r>
              <a:rPr lang="en-US" dirty="0" smtClean="0"/>
              <a:t>symptoms </a:t>
            </a:r>
            <a:r>
              <a:rPr lang="en-US" dirty="0" smtClean="0"/>
              <a:t>start appearing</a:t>
            </a:r>
            <a:r>
              <a:rPr lang="en-US" dirty="0" smtClean="0"/>
              <a:t>, physical performance </a:t>
            </a:r>
            <a:r>
              <a:rPr lang="en-US" dirty="0" smtClean="0"/>
              <a:t>declines. Attempts </a:t>
            </a:r>
            <a:r>
              <a:rPr lang="en-US" dirty="0" smtClean="0"/>
              <a:t>should be made to find </a:t>
            </a:r>
            <a:r>
              <a:rPr lang="en-US" dirty="0" smtClean="0"/>
              <a:t>out the </a:t>
            </a:r>
            <a:r>
              <a:rPr lang="en-US" dirty="0" smtClean="0"/>
              <a:t>level </a:t>
            </a:r>
            <a:r>
              <a:rPr lang="en-US" dirty="0" smtClean="0"/>
              <a:t>of nutrition below </a:t>
            </a:r>
            <a:r>
              <a:rPr lang="en-US" dirty="0" smtClean="0"/>
              <a:t>which physical performance </a:t>
            </a:r>
            <a:r>
              <a:rPr lang="en-US" dirty="0" smtClean="0"/>
              <a:t>starts showing </a:t>
            </a:r>
            <a:r>
              <a:rPr lang="en-US" dirty="0" smtClean="0"/>
              <a:t>changes. The level, which permits the </a:t>
            </a:r>
            <a:r>
              <a:rPr lang="en-US" dirty="0" smtClean="0"/>
              <a:t>athlete to </a:t>
            </a:r>
            <a:r>
              <a:rPr lang="en-US" dirty="0" smtClean="0"/>
              <a:t>achieve the maximum possible </a:t>
            </a:r>
            <a:r>
              <a:rPr lang="en-US" dirty="0" smtClean="0"/>
              <a:t>physical performance </a:t>
            </a:r>
            <a:r>
              <a:rPr lang="en-US" dirty="0" smtClean="0"/>
              <a:t>should be the minimum level aimed </a:t>
            </a:r>
            <a:r>
              <a:rPr lang="en-US" dirty="0" smtClean="0"/>
              <a:t>in </a:t>
            </a:r>
            <a:r>
              <a:rPr lang="en-US" dirty="0" smtClean="0"/>
              <a:t>sports nutrition</a:t>
            </a:r>
            <a:r>
              <a:rPr lang="en-US" dirty="0" smtClean="0"/>
              <a:t>.</a:t>
            </a:r>
          </a:p>
          <a:p>
            <a:endParaRPr lang="en-US" dirty="0" smtClean="0"/>
          </a:p>
          <a:p>
            <a:pPr marL="115888" indent="-115888">
              <a:buFont typeface="Arial" pitchFamily="34" charset="0"/>
              <a:buChar char="•"/>
            </a:pPr>
            <a:r>
              <a:rPr lang="en-US" dirty="0" smtClean="0"/>
              <a:t>There is no “perfect diet” as nutritional requirements of various sportspersons depend on the sport, period of practice, athlete’s preference etc. However, sound nutritional guidelines must be followed.</a:t>
            </a:r>
          </a:p>
          <a:p>
            <a:pPr marL="115888" indent="-115888">
              <a:buFont typeface="Arial" pitchFamily="34" charset="0"/>
              <a:buChar char="•"/>
            </a:pPr>
            <a:r>
              <a:rPr lang="en-US" dirty="0" smtClean="0"/>
              <a:t>To </a:t>
            </a:r>
            <a:r>
              <a:rPr lang="en-US" dirty="0" smtClean="0"/>
              <a:t>achieve optimal </a:t>
            </a:r>
            <a:r>
              <a:rPr lang="en-US" dirty="0" smtClean="0"/>
              <a:t>performance, </a:t>
            </a:r>
            <a:r>
              <a:rPr lang="en-US" dirty="0" smtClean="0"/>
              <a:t>it is important to maintain proper records </a:t>
            </a:r>
            <a:r>
              <a:rPr lang="en-US" dirty="0" smtClean="0"/>
              <a:t>of diets </a:t>
            </a:r>
            <a:r>
              <a:rPr lang="en-US" dirty="0" smtClean="0"/>
              <a:t>actually consumed by the players and </a:t>
            </a:r>
            <a:r>
              <a:rPr lang="en-US" dirty="0" smtClean="0"/>
              <a:t>changes in </a:t>
            </a:r>
            <a:r>
              <a:rPr lang="en-US" dirty="0" smtClean="0"/>
              <a:t>their body composition and </a:t>
            </a:r>
            <a:r>
              <a:rPr lang="en-US" dirty="0" smtClean="0"/>
              <a:t>physiological parameters </a:t>
            </a:r>
            <a:r>
              <a:rPr lang="en-US" dirty="0" smtClean="0"/>
              <a:t>in relation to performance. That </a:t>
            </a:r>
            <a:r>
              <a:rPr lang="en-US" dirty="0" smtClean="0"/>
              <a:t>would help </a:t>
            </a:r>
            <a:r>
              <a:rPr lang="en-US" dirty="0" smtClean="0"/>
              <a:t>in planning and combating </a:t>
            </a:r>
            <a:r>
              <a:rPr lang="en-US" dirty="0" smtClean="0"/>
              <a:t>malnutrition problems </a:t>
            </a:r>
            <a:r>
              <a:rPr lang="en-US" dirty="0" smtClean="0"/>
              <a:t>by modifying their diets </a:t>
            </a:r>
            <a:r>
              <a:rPr lang="en-US" dirty="0" smtClean="0"/>
              <a:t>time-to-time.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1" y="381001"/>
            <a:ext cx="6619120" cy="769441"/>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4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Energy requirements</a:t>
            </a:r>
            <a:endParaRPr lang="en-US" sz="4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Rectangle 2"/>
          <p:cNvSpPr/>
          <p:nvPr/>
        </p:nvSpPr>
        <p:spPr>
          <a:xfrm>
            <a:off x="304800" y="1295400"/>
            <a:ext cx="8382000" cy="2354491"/>
          </a:xfrm>
          <a:prstGeom prst="rect">
            <a:avLst/>
          </a:prstGeom>
        </p:spPr>
        <p:txBody>
          <a:bodyPr wrap="square">
            <a:spAutoFit/>
          </a:bodyPr>
          <a:lstStyle/>
          <a:p>
            <a:r>
              <a:rPr lang="en-US" dirty="0" smtClean="0">
                <a:latin typeface="Book Antiqua" pitchFamily="18" charset="0"/>
              </a:rPr>
              <a:t>The energy requirement of an </a:t>
            </a:r>
            <a:r>
              <a:rPr lang="en-US" dirty="0" smtClean="0">
                <a:latin typeface="Book Antiqua" pitchFamily="18" charset="0"/>
              </a:rPr>
              <a:t>individual has </a:t>
            </a:r>
            <a:r>
              <a:rPr lang="en-US" dirty="0" smtClean="0">
                <a:latin typeface="Book Antiqua" pitchFamily="18" charset="0"/>
              </a:rPr>
              <a:t>been defined by WHO/FAO/UNU (1985) </a:t>
            </a:r>
            <a:r>
              <a:rPr lang="en-US" dirty="0" smtClean="0">
                <a:latin typeface="Book Antiqua" pitchFamily="18" charset="0"/>
              </a:rPr>
              <a:t>as ‘the </a:t>
            </a:r>
            <a:r>
              <a:rPr lang="en-US" dirty="0" smtClean="0">
                <a:latin typeface="Book Antiqua" pitchFamily="18" charset="0"/>
              </a:rPr>
              <a:t>level of energy intake from food that </a:t>
            </a:r>
            <a:r>
              <a:rPr lang="en-US" dirty="0" smtClean="0">
                <a:latin typeface="Book Antiqua" pitchFamily="18" charset="0"/>
              </a:rPr>
              <a:t>will balance </a:t>
            </a:r>
            <a:r>
              <a:rPr lang="en-US" dirty="0" smtClean="0">
                <a:latin typeface="Book Antiqua" pitchFamily="18" charset="0"/>
              </a:rPr>
              <a:t>energy expenditure when the individual </a:t>
            </a:r>
            <a:r>
              <a:rPr lang="en-US" dirty="0" smtClean="0">
                <a:latin typeface="Book Antiqua" pitchFamily="18" charset="0"/>
              </a:rPr>
              <a:t>has a </a:t>
            </a:r>
            <a:r>
              <a:rPr lang="en-US" dirty="0" smtClean="0">
                <a:latin typeface="Book Antiqua" pitchFamily="18" charset="0"/>
              </a:rPr>
              <a:t>body size and composition, and level of </a:t>
            </a:r>
            <a:r>
              <a:rPr lang="en-US" dirty="0" smtClean="0">
                <a:latin typeface="Book Antiqua" pitchFamily="18" charset="0"/>
              </a:rPr>
              <a:t>physical activity</a:t>
            </a:r>
            <a:r>
              <a:rPr lang="en-US" dirty="0" smtClean="0">
                <a:latin typeface="Book Antiqua" pitchFamily="18" charset="0"/>
              </a:rPr>
              <a:t>, consistent with long term good health, </a:t>
            </a:r>
            <a:r>
              <a:rPr lang="en-US" dirty="0" smtClean="0">
                <a:latin typeface="Book Antiqua" pitchFamily="18" charset="0"/>
              </a:rPr>
              <a:t>and that </a:t>
            </a:r>
            <a:r>
              <a:rPr lang="en-US" dirty="0" smtClean="0">
                <a:latin typeface="Book Antiqua" pitchFamily="18" charset="0"/>
              </a:rPr>
              <a:t>will allow for maintenance of </a:t>
            </a:r>
            <a:r>
              <a:rPr lang="en-US" dirty="0" smtClean="0">
                <a:latin typeface="Book Antiqua" pitchFamily="18" charset="0"/>
              </a:rPr>
              <a:t>economically necessary </a:t>
            </a:r>
            <a:r>
              <a:rPr lang="en-US" dirty="0" smtClean="0">
                <a:latin typeface="Book Antiqua" pitchFamily="18" charset="0"/>
              </a:rPr>
              <a:t>and socially desirable physical activity</a:t>
            </a:r>
            <a:r>
              <a:rPr lang="en-US" dirty="0" smtClean="0">
                <a:latin typeface="Book Antiqua" pitchFamily="18" charset="0"/>
              </a:rPr>
              <a:t>’.</a:t>
            </a:r>
          </a:p>
          <a:p>
            <a:r>
              <a:rPr lang="en-US" dirty="0" smtClean="0">
                <a:latin typeface="Book Antiqua" pitchFamily="18" charset="0"/>
              </a:rPr>
              <a:t>Although there are no international recommendations, many countries and WHO give similar recommendations for consumption of macronutrients, which are as follows (event category on next slide):</a:t>
            </a:r>
            <a:endParaRPr lang="en-US" dirty="0">
              <a:latin typeface="Book Antiqua" pitchFamily="18" charset="0"/>
            </a:endParaRPr>
          </a:p>
        </p:txBody>
      </p:sp>
      <p:pic>
        <p:nvPicPr>
          <p:cNvPr id="1026" name="Picture 2"/>
          <p:cNvPicPr>
            <a:picLocks noChangeAspect="1" noChangeArrowheads="1"/>
          </p:cNvPicPr>
          <p:nvPr/>
        </p:nvPicPr>
        <p:blipFill>
          <a:blip r:embed="rId2"/>
          <a:srcRect/>
          <a:stretch>
            <a:fillRect/>
          </a:stretch>
        </p:blipFill>
        <p:spPr bwMode="auto">
          <a:xfrm>
            <a:off x="914400" y="3810000"/>
            <a:ext cx="7696200" cy="270195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533401" y="1676400"/>
            <a:ext cx="8065155" cy="38100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2" y="152401"/>
            <a:ext cx="6441186" cy="1200329"/>
          </a:xfrm>
          <a:prstGeom prst="rect">
            <a:avLst/>
          </a:prstGeom>
          <a:noFill/>
        </p:spPr>
        <p:txBody>
          <a:bodyPr wrap="none" lIns="91440" tIns="45720" rIns="91440" bIns="45720">
            <a:spAutoFit/>
          </a:bodyPr>
          <a:lstStyle/>
          <a:p>
            <a:pPr algn="ct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Nutrition for Female </a:t>
            </a: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Athletes</a:t>
            </a:r>
          </a:p>
          <a:p>
            <a:pPr algn="ct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 Special </a:t>
            </a:r>
            <a:r>
              <a:rPr lang="en-US"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Consideration</a:t>
            </a:r>
            <a:endParaRPr lang="en-US"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Rectangle 2"/>
          <p:cNvSpPr/>
          <p:nvPr/>
        </p:nvSpPr>
        <p:spPr>
          <a:xfrm>
            <a:off x="533400" y="2286000"/>
            <a:ext cx="8077200" cy="3970318"/>
          </a:xfrm>
          <a:prstGeom prst="rect">
            <a:avLst/>
          </a:prstGeom>
        </p:spPr>
        <p:txBody>
          <a:bodyPr wrap="square">
            <a:spAutoFit/>
          </a:bodyPr>
          <a:lstStyle/>
          <a:p>
            <a:r>
              <a:rPr lang="en-US" dirty="0" smtClean="0">
                <a:latin typeface="Book Antiqua" pitchFamily="18" charset="0"/>
              </a:rPr>
              <a:t>The ideal diet is based on the </a:t>
            </a:r>
            <a:r>
              <a:rPr lang="en-US" dirty="0" smtClean="0">
                <a:latin typeface="Book Antiqua" pitchFamily="18" charset="0"/>
              </a:rPr>
              <a:t>woman’s weight </a:t>
            </a:r>
            <a:r>
              <a:rPr lang="en-US" dirty="0" smtClean="0">
                <a:latin typeface="Book Antiqua" pitchFamily="18" charset="0"/>
              </a:rPr>
              <a:t>and consists of percentages of various </a:t>
            </a:r>
            <a:r>
              <a:rPr lang="en-US" dirty="0" smtClean="0">
                <a:latin typeface="Book Antiqua" pitchFamily="18" charset="0"/>
              </a:rPr>
              <a:t>food types </a:t>
            </a:r>
            <a:r>
              <a:rPr lang="en-US" dirty="0" smtClean="0">
                <a:latin typeface="Book Antiqua" pitchFamily="18" charset="0"/>
              </a:rPr>
              <a:t>proportional to that weight. In general, </a:t>
            </a:r>
            <a:r>
              <a:rPr lang="en-US" dirty="0" smtClean="0">
                <a:latin typeface="Book Antiqua" pitchFamily="18" charset="0"/>
              </a:rPr>
              <a:t>for female </a:t>
            </a:r>
            <a:r>
              <a:rPr lang="en-US" dirty="0" smtClean="0">
                <a:latin typeface="Book Antiqua" pitchFamily="18" charset="0"/>
              </a:rPr>
              <a:t>athletes, the recommended allowances </a:t>
            </a:r>
            <a:r>
              <a:rPr lang="en-US" dirty="0" smtClean="0">
                <a:latin typeface="Book Antiqua" pitchFamily="18" charset="0"/>
              </a:rPr>
              <a:t>for macronutrients </a:t>
            </a:r>
            <a:r>
              <a:rPr lang="en-US" dirty="0" smtClean="0">
                <a:latin typeface="Book Antiqua" pitchFamily="18" charset="0"/>
              </a:rPr>
              <a:t>are similar to those recommended </a:t>
            </a:r>
            <a:r>
              <a:rPr lang="en-US" dirty="0" smtClean="0">
                <a:latin typeface="Book Antiqua" pitchFamily="18" charset="0"/>
              </a:rPr>
              <a:t>for male </a:t>
            </a:r>
            <a:r>
              <a:rPr lang="en-US" dirty="0" smtClean="0">
                <a:latin typeface="Book Antiqua" pitchFamily="18" charset="0"/>
              </a:rPr>
              <a:t>counterparts. The macronutrient </a:t>
            </a:r>
            <a:r>
              <a:rPr lang="en-US" dirty="0" smtClean="0">
                <a:latin typeface="Book Antiqua" pitchFamily="18" charset="0"/>
              </a:rPr>
              <a:t>requirements can </a:t>
            </a:r>
            <a:r>
              <a:rPr lang="en-US" dirty="0" smtClean="0">
                <a:latin typeface="Book Antiqua" pitchFamily="18" charset="0"/>
              </a:rPr>
              <a:t>be worked out as follows:</a:t>
            </a:r>
          </a:p>
          <a:p>
            <a:r>
              <a:rPr lang="en-US" b="1" dirty="0" smtClean="0">
                <a:latin typeface="Book Antiqua" pitchFamily="18" charset="0"/>
              </a:rPr>
              <a:t>Carbohydrates: Take body weight in </a:t>
            </a:r>
            <a:r>
              <a:rPr lang="en-US" b="1" dirty="0" smtClean="0">
                <a:latin typeface="Book Antiqua" pitchFamily="18" charset="0"/>
              </a:rPr>
              <a:t>kilograms </a:t>
            </a:r>
            <a:r>
              <a:rPr lang="en-US" dirty="0" smtClean="0">
                <a:latin typeface="Book Antiqua" pitchFamily="18" charset="0"/>
              </a:rPr>
              <a:t>and </a:t>
            </a:r>
            <a:r>
              <a:rPr lang="en-US" dirty="0" smtClean="0">
                <a:latin typeface="Book Antiqua" pitchFamily="18" charset="0"/>
              </a:rPr>
              <a:t>then multiply it (her body weight) by </a:t>
            </a:r>
            <a:r>
              <a:rPr lang="en-US" dirty="0" smtClean="0">
                <a:latin typeface="Book Antiqua" pitchFamily="18" charset="0"/>
              </a:rPr>
              <a:t>10. This </a:t>
            </a:r>
            <a:r>
              <a:rPr lang="en-US" dirty="0" smtClean="0">
                <a:latin typeface="Book Antiqua" pitchFamily="18" charset="0"/>
              </a:rPr>
              <a:t>gives the number of grams </a:t>
            </a:r>
            <a:r>
              <a:rPr lang="en-US" dirty="0" smtClean="0">
                <a:latin typeface="Book Antiqua" pitchFamily="18" charset="0"/>
              </a:rPr>
              <a:t>of carbohydrates </a:t>
            </a:r>
            <a:r>
              <a:rPr lang="en-US" dirty="0" smtClean="0">
                <a:latin typeface="Book Antiqua" pitchFamily="18" charset="0"/>
              </a:rPr>
              <a:t>in the diet. This </a:t>
            </a:r>
            <a:r>
              <a:rPr lang="en-US" dirty="0" smtClean="0">
                <a:latin typeface="Book Antiqua" pitchFamily="18" charset="0"/>
              </a:rPr>
              <a:t>makes carbohydrates </a:t>
            </a:r>
            <a:r>
              <a:rPr lang="en-US" dirty="0" smtClean="0">
                <a:latin typeface="Book Antiqua" pitchFamily="18" charset="0"/>
              </a:rPr>
              <a:t>about 70% of the woman’s </a:t>
            </a:r>
            <a:r>
              <a:rPr lang="en-US" dirty="0" smtClean="0">
                <a:latin typeface="Book Antiqua" pitchFamily="18" charset="0"/>
              </a:rPr>
              <a:t>daily calories</a:t>
            </a:r>
            <a:r>
              <a:rPr lang="en-US" dirty="0" smtClean="0">
                <a:latin typeface="Book Antiqua" pitchFamily="18" charset="0"/>
              </a:rPr>
              <a:t>. An athlete’s body needs more </a:t>
            </a:r>
            <a:r>
              <a:rPr lang="en-US" dirty="0" smtClean="0">
                <a:latin typeface="Book Antiqua" pitchFamily="18" charset="0"/>
              </a:rPr>
              <a:t>energy and </a:t>
            </a:r>
            <a:r>
              <a:rPr lang="en-US" dirty="0" smtClean="0">
                <a:latin typeface="Book Antiqua" pitchFamily="18" charset="0"/>
              </a:rPr>
              <a:t>the human body uses carbohydrates as </a:t>
            </a:r>
            <a:r>
              <a:rPr lang="en-US" dirty="0" smtClean="0">
                <a:latin typeface="Book Antiqua" pitchFamily="18" charset="0"/>
              </a:rPr>
              <a:t>its main </a:t>
            </a:r>
            <a:r>
              <a:rPr lang="en-US" dirty="0" smtClean="0">
                <a:latin typeface="Book Antiqua" pitchFamily="18" charset="0"/>
              </a:rPr>
              <a:t>fuel.</a:t>
            </a:r>
          </a:p>
          <a:p>
            <a:r>
              <a:rPr lang="en-US" b="1" dirty="0" smtClean="0">
                <a:latin typeface="Book Antiqua" pitchFamily="18" charset="0"/>
              </a:rPr>
              <a:t>Proteins: Proteins intake (grams) should be </a:t>
            </a:r>
            <a:r>
              <a:rPr lang="en-US" b="1" dirty="0" smtClean="0">
                <a:latin typeface="Book Antiqua" pitchFamily="18" charset="0"/>
              </a:rPr>
              <a:t>1.0 </a:t>
            </a:r>
            <a:r>
              <a:rPr lang="en-US" dirty="0" smtClean="0">
                <a:latin typeface="Book Antiqua" pitchFamily="18" charset="0"/>
              </a:rPr>
              <a:t>to </a:t>
            </a:r>
            <a:r>
              <a:rPr lang="en-US" dirty="0" smtClean="0">
                <a:latin typeface="Book Antiqua" pitchFamily="18" charset="0"/>
              </a:rPr>
              <a:t>1.5 times the body weight. This means </a:t>
            </a:r>
            <a:r>
              <a:rPr lang="en-US" dirty="0" smtClean="0">
                <a:latin typeface="Book Antiqua" pitchFamily="18" charset="0"/>
              </a:rPr>
              <a:t>10-15</a:t>
            </a:r>
            <a:r>
              <a:rPr lang="en-US" dirty="0" smtClean="0">
                <a:latin typeface="Book Antiqua" pitchFamily="18" charset="0"/>
              </a:rPr>
              <a:t>% of calories come from protein, </a:t>
            </a:r>
            <a:r>
              <a:rPr lang="en-US" dirty="0" smtClean="0">
                <a:latin typeface="Book Antiqua" pitchFamily="18" charset="0"/>
              </a:rPr>
              <a:t>although some </a:t>
            </a:r>
            <a:r>
              <a:rPr lang="en-US" dirty="0" smtClean="0">
                <a:latin typeface="Book Antiqua" pitchFamily="18" charset="0"/>
              </a:rPr>
              <a:t>have raised this to 20-25%.</a:t>
            </a:r>
          </a:p>
          <a:p>
            <a:r>
              <a:rPr lang="en-US" b="1" dirty="0" smtClean="0">
                <a:latin typeface="Book Antiqua" pitchFamily="18" charset="0"/>
              </a:rPr>
              <a:t>Fat: About 20-30% of total calories </a:t>
            </a:r>
            <a:r>
              <a:rPr lang="en-US" b="1" dirty="0" smtClean="0">
                <a:latin typeface="Book Antiqua" pitchFamily="18" charset="0"/>
              </a:rPr>
              <a:t>should </a:t>
            </a:r>
            <a:r>
              <a:rPr lang="en-US" dirty="0" smtClean="0">
                <a:latin typeface="Book Antiqua" pitchFamily="18" charset="0"/>
              </a:rPr>
              <a:t>come </a:t>
            </a:r>
            <a:r>
              <a:rPr lang="en-US" dirty="0" smtClean="0">
                <a:latin typeface="Book Antiqua" pitchFamily="18" charset="0"/>
              </a:rPr>
              <a:t>from fat.</a:t>
            </a:r>
            <a:endParaRPr lang="en-US" dirty="0">
              <a:latin typeface="Book Antiqua" pitchFamily="18" charset="0"/>
            </a:endParaRPr>
          </a:p>
        </p:txBody>
      </p:sp>
      <p:sp>
        <p:nvSpPr>
          <p:cNvPr id="4" name="Rectangle 3"/>
          <p:cNvSpPr/>
          <p:nvPr/>
        </p:nvSpPr>
        <p:spPr>
          <a:xfrm>
            <a:off x="533402" y="1676401"/>
            <a:ext cx="3142206" cy="584775"/>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en-US" sz="3200" b="1" dirty="0" smtClean="0">
                <a:ln/>
                <a:solidFill>
                  <a:schemeClr val="accent5">
                    <a:tint val="50000"/>
                    <a:satMod val="180000"/>
                  </a:schemeClr>
                </a:solidFill>
              </a:rPr>
              <a:t>Macronutrients</a:t>
            </a:r>
            <a:endParaRPr lang="en-US" sz="3200" b="1" cap="none" spc="0" dirty="0">
              <a:ln/>
              <a:solidFill>
                <a:schemeClr val="accent5">
                  <a:tint val="50000"/>
                  <a:satMod val="180000"/>
                </a:schemeClr>
              </a:solidFill>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2" y="533401"/>
            <a:ext cx="2969083" cy="584775"/>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en-US" sz="3200" b="1" dirty="0" smtClean="0">
                <a:ln/>
                <a:solidFill>
                  <a:schemeClr val="accent5">
                    <a:tint val="50000"/>
                    <a:satMod val="180000"/>
                  </a:schemeClr>
                </a:solidFill>
              </a:rPr>
              <a:t>Micronutrients</a:t>
            </a:r>
            <a:endParaRPr lang="en-US" sz="3200" b="1" dirty="0">
              <a:ln/>
              <a:solidFill>
                <a:schemeClr val="accent5">
                  <a:tint val="50000"/>
                  <a:satMod val="180000"/>
                </a:schemeClr>
              </a:solidFill>
            </a:endParaRPr>
          </a:p>
        </p:txBody>
      </p:sp>
      <p:sp>
        <p:nvSpPr>
          <p:cNvPr id="3" name="Rectangle 2"/>
          <p:cNvSpPr/>
          <p:nvPr/>
        </p:nvSpPr>
        <p:spPr>
          <a:xfrm>
            <a:off x="609600" y="1524001"/>
            <a:ext cx="7772400" cy="5032147"/>
          </a:xfrm>
          <a:prstGeom prst="rect">
            <a:avLst/>
          </a:prstGeom>
        </p:spPr>
        <p:txBody>
          <a:bodyPr wrap="square">
            <a:spAutoFit/>
          </a:bodyPr>
          <a:lstStyle/>
          <a:p>
            <a:pPr marL="173038" indent="-173038">
              <a:spcBef>
                <a:spcPts val="600"/>
              </a:spcBef>
              <a:buFont typeface="Arial" pitchFamily="34" charset="0"/>
              <a:buChar char="•"/>
            </a:pPr>
            <a:r>
              <a:rPr lang="en-US" dirty="0" smtClean="0">
                <a:latin typeface="Book Antiqua" pitchFamily="18" charset="0"/>
              </a:rPr>
              <a:t>Care should be taken in the case </a:t>
            </a:r>
            <a:r>
              <a:rPr lang="en-US" dirty="0" smtClean="0">
                <a:latin typeface="Book Antiqua" pitchFamily="18" charset="0"/>
              </a:rPr>
              <a:t>of micronutrients </a:t>
            </a:r>
            <a:r>
              <a:rPr lang="en-US" dirty="0" smtClean="0">
                <a:latin typeface="Book Antiqua" pitchFamily="18" charset="0"/>
              </a:rPr>
              <a:t>especially iron and calcium, </a:t>
            </a:r>
            <a:r>
              <a:rPr lang="en-US" dirty="0" smtClean="0">
                <a:latin typeface="Book Antiqua" pitchFamily="18" charset="0"/>
              </a:rPr>
              <a:t>because of </a:t>
            </a:r>
            <a:r>
              <a:rPr lang="en-US" dirty="0" smtClean="0">
                <a:latin typeface="Book Antiqua" pitchFamily="18" charset="0"/>
              </a:rPr>
              <a:t>additional physiological demands of </a:t>
            </a:r>
            <a:r>
              <a:rPr lang="en-US" dirty="0" smtClean="0">
                <a:latin typeface="Book Antiqua" pitchFamily="18" charset="0"/>
              </a:rPr>
              <a:t>female athletes</a:t>
            </a:r>
            <a:r>
              <a:rPr lang="en-US" dirty="0" smtClean="0">
                <a:latin typeface="Book Antiqua" pitchFamily="18" charset="0"/>
              </a:rPr>
              <a:t>. In addition to iron and calcium the </a:t>
            </a:r>
            <a:r>
              <a:rPr lang="en-US" dirty="0" smtClean="0">
                <a:latin typeface="Book Antiqua" pitchFamily="18" charset="0"/>
              </a:rPr>
              <a:t>meals should </a:t>
            </a:r>
            <a:r>
              <a:rPr lang="en-US" dirty="0" smtClean="0">
                <a:latin typeface="Book Antiqua" pitchFamily="18" charset="0"/>
              </a:rPr>
              <a:t>be rich </a:t>
            </a:r>
            <a:r>
              <a:rPr lang="en-US" dirty="0" smtClean="0">
                <a:latin typeface="Book Antiqua" pitchFamily="18" charset="0"/>
              </a:rPr>
              <a:t>in vitamin B-12</a:t>
            </a:r>
            <a:r>
              <a:rPr lang="en-US" dirty="0" smtClean="0">
                <a:latin typeface="Book Antiqua" pitchFamily="18" charset="0"/>
              </a:rPr>
              <a:t>, folate, and zinc. Diets </a:t>
            </a:r>
            <a:r>
              <a:rPr lang="en-US" dirty="0" smtClean="0">
                <a:latin typeface="Book Antiqua" pitchFamily="18" charset="0"/>
              </a:rPr>
              <a:t>should include</a:t>
            </a:r>
            <a:r>
              <a:rPr lang="en-US" dirty="0" smtClean="0">
                <a:latin typeface="Book Antiqua" pitchFamily="18" charset="0"/>
              </a:rPr>
              <a:t>: 30 mg of iron, 800 to 1,200 mg of </a:t>
            </a:r>
            <a:r>
              <a:rPr lang="en-US" dirty="0" smtClean="0">
                <a:latin typeface="Book Antiqua" pitchFamily="18" charset="0"/>
              </a:rPr>
              <a:t>calcium and </a:t>
            </a:r>
            <a:r>
              <a:rPr lang="en-US" dirty="0" smtClean="0">
                <a:latin typeface="Book Antiqua" pitchFamily="18" charset="0"/>
              </a:rPr>
              <a:t>1.3 mg of B-12 a day</a:t>
            </a:r>
            <a:r>
              <a:rPr lang="en-US" dirty="0" smtClean="0">
                <a:latin typeface="Book Antiqua" pitchFamily="18" charset="0"/>
              </a:rPr>
              <a:t>.</a:t>
            </a:r>
          </a:p>
          <a:p>
            <a:pPr marL="173038" indent="-173038">
              <a:spcBef>
                <a:spcPts val="600"/>
              </a:spcBef>
              <a:buFont typeface="Arial" pitchFamily="34" charset="0"/>
              <a:buChar char="•"/>
            </a:pPr>
            <a:r>
              <a:rPr lang="en-US" dirty="0" smtClean="0">
                <a:latin typeface="Book Antiqua" pitchFamily="18" charset="0"/>
              </a:rPr>
              <a:t> </a:t>
            </a:r>
            <a:r>
              <a:rPr lang="en-US" dirty="0" smtClean="0">
                <a:latin typeface="Book Antiqua" pitchFamily="18" charset="0"/>
              </a:rPr>
              <a:t>Calcium needs can </a:t>
            </a:r>
            <a:r>
              <a:rPr lang="en-US" dirty="0" smtClean="0">
                <a:latin typeface="Book Antiqua" pitchFamily="18" charset="0"/>
              </a:rPr>
              <a:t>be met </a:t>
            </a:r>
            <a:r>
              <a:rPr lang="en-US" dirty="0" smtClean="0">
                <a:latin typeface="Book Antiqua" pitchFamily="18" charset="0"/>
              </a:rPr>
              <a:t>by 3 to 4 servings of low-fat milk, yogurt, </a:t>
            </a:r>
            <a:r>
              <a:rPr lang="en-US" dirty="0" smtClean="0">
                <a:latin typeface="Book Antiqua" pitchFamily="18" charset="0"/>
              </a:rPr>
              <a:t>or other </a:t>
            </a:r>
            <a:r>
              <a:rPr lang="en-US" dirty="0" smtClean="0">
                <a:latin typeface="Book Antiqua" pitchFamily="18" charset="0"/>
              </a:rPr>
              <a:t>calcium-rich foods. Calcium </a:t>
            </a:r>
            <a:r>
              <a:rPr lang="en-US" dirty="0" smtClean="0">
                <a:latin typeface="Book Antiqua" pitchFamily="18" charset="0"/>
              </a:rPr>
              <a:t>absorption requires </a:t>
            </a:r>
            <a:r>
              <a:rPr lang="en-US" dirty="0" smtClean="0">
                <a:latin typeface="Book Antiqua" pitchFamily="18" charset="0"/>
              </a:rPr>
              <a:t>adequate amount of protein, lactose (</a:t>
            </a:r>
            <a:r>
              <a:rPr lang="en-US" dirty="0" smtClean="0">
                <a:latin typeface="Book Antiqua" pitchFamily="18" charset="0"/>
              </a:rPr>
              <a:t>milk sugar</a:t>
            </a:r>
            <a:r>
              <a:rPr lang="en-US" dirty="0" smtClean="0">
                <a:latin typeface="Book Antiqua" pitchFamily="18" charset="0"/>
              </a:rPr>
              <a:t>), vitamin D and acidic </a:t>
            </a:r>
            <a:r>
              <a:rPr lang="en-US" dirty="0" smtClean="0">
                <a:latin typeface="Book Antiqua" pitchFamily="18" charset="0"/>
              </a:rPr>
              <a:t>foods.</a:t>
            </a:r>
          </a:p>
          <a:p>
            <a:pPr marL="173038" indent="-173038">
              <a:spcBef>
                <a:spcPts val="600"/>
              </a:spcBef>
              <a:buFont typeface="Arial" pitchFamily="34" charset="0"/>
              <a:buChar char="•"/>
            </a:pPr>
            <a:r>
              <a:rPr lang="en-US" dirty="0" smtClean="0">
                <a:latin typeface="Book Antiqua" pitchFamily="18" charset="0"/>
              </a:rPr>
              <a:t>If </a:t>
            </a:r>
            <a:r>
              <a:rPr lang="en-US" dirty="0" smtClean="0">
                <a:latin typeface="Book Antiqua" pitchFamily="18" charset="0"/>
              </a:rPr>
              <a:t>red meat </a:t>
            </a:r>
            <a:r>
              <a:rPr lang="en-US" dirty="0" smtClean="0">
                <a:latin typeface="Book Antiqua" pitchFamily="18" charset="0"/>
              </a:rPr>
              <a:t>is not </a:t>
            </a:r>
            <a:r>
              <a:rPr lang="en-US" dirty="0" smtClean="0">
                <a:latin typeface="Book Antiqua" pitchFamily="18" charset="0"/>
              </a:rPr>
              <a:t>eaten, iron and B-12 supplements may </a:t>
            </a:r>
            <a:r>
              <a:rPr lang="en-US" dirty="0" smtClean="0">
                <a:latin typeface="Book Antiqua" pitchFamily="18" charset="0"/>
              </a:rPr>
              <a:t>be required</a:t>
            </a:r>
            <a:r>
              <a:rPr lang="en-US" dirty="0" smtClean="0">
                <a:latin typeface="Book Antiqua" pitchFamily="18" charset="0"/>
              </a:rPr>
              <a:t>. Iron from meat, poultry and fish </a:t>
            </a:r>
            <a:r>
              <a:rPr lang="en-US" dirty="0" smtClean="0">
                <a:latin typeface="Book Antiqua" pitchFamily="18" charset="0"/>
              </a:rPr>
              <a:t>are better </a:t>
            </a:r>
            <a:r>
              <a:rPr lang="en-US" dirty="0" smtClean="0">
                <a:latin typeface="Book Antiqua" pitchFamily="18" charset="0"/>
              </a:rPr>
              <a:t>absorbed by body than iron from </a:t>
            </a:r>
            <a:r>
              <a:rPr lang="en-US" dirty="0" smtClean="0">
                <a:latin typeface="Book Antiqua" pitchFamily="18" charset="0"/>
              </a:rPr>
              <a:t>plant sources</a:t>
            </a:r>
            <a:r>
              <a:rPr lang="en-US" dirty="0" smtClean="0">
                <a:latin typeface="Book Antiqua" pitchFamily="18" charset="0"/>
              </a:rPr>
              <a:t>. Vitamin C promotes the absorption </a:t>
            </a:r>
            <a:r>
              <a:rPr lang="en-US" dirty="0" smtClean="0">
                <a:latin typeface="Book Antiqua" pitchFamily="18" charset="0"/>
              </a:rPr>
              <a:t>of iron </a:t>
            </a:r>
            <a:r>
              <a:rPr lang="en-US" dirty="0" smtClean="0">
                <a:latin typeface="Book Antiqua" pitchFamily="18" charset="0"/>
              </a:rPr>
              <a:t>from plant sources. Tannins in tea and </a:t>
            </a:r>
            <a:r>
              <a:rPr lang="en-US" dirty="0" smtClean="0">
                <a:latin typeface="Book Antiqua" pitchFamily="18" charset="0"/>
              </a:rPr>
              <a:t>coffee hamper </a:t>
            </a:r>
            <a:r>
              <a:rPr lang="en-US" dirty="0" smtClean="0">
                <a:latin typeface="Book Antiqua" pitchFamily="18" charset="0"/>
              </a:rPr>
              <a:t>the absorption of iron from food </a:t>
            </a:r>
            <a:r>
              <a:rPr lang="en-US" dirty="0" smtClean="0">
                <a:latin typeface="Book Antiqua" pitchFamily="18" charset="0"/>
              </a:rPr>
              <a:t>and therefore</a:t>
            </a:r>
            <a:r>
              <a:rPr lang="en-US" dirty="0" smtClean="0">
                <a:latin typeface="Book Antiqua" pitchFamily="18" charset="0"/>
              </a:rPr>
              <a:t>, they should be taken in between </a:t>
            </a:r>
            <a:r>
              <a:rPr lang="en-US" dirty="0" smtClean="0">
                <a:latin typeface="Book Antiqua" pitchFamily="18" charset="0"/>
              </a:rPr>
              <a:t>meals and </a:t>
            </a:r>
            <a:r>
              <a:rPr lang="en-US" dirty="0" smtClean="0">
                <a:latin typeface="Book Antiqua" pitchFamily="18" charset="0"/>
              </a:rPr>
              <a:t>not along with </a:t>
            </a:r>
            <a:r>
              <a:rPr lang="en-US" dirty="0" smtClean="0">
                <a:latin typeface="Book Antiqua" pitchFamily="18" charset="0"/>
              </a:rPr>
              <a:t>meals.</a:t>
            </a:r>
            <a:endParaRPr lang="en-US" dirty="0" smtClean="0">
              <a:latin typeface="Book Antiqua" pitchFamily="18" charset="0"/>
            </a:endParaRPr>
          </a:p>
          <a:p>
            <a:pPr marL="173038" indent="-173038">
              <a:spcBef>
                <a:spcPts val="600"/>
              </a:spcBef>
              <a:buFont typeface="Arial" pitchFamily="34" charset="0"/>
              <a:buChar char="•"/>
            </a:pPr>
            <a:r>
              <a:rPr lang="en-US" dirty="0" smtClean="0">
                <a:latin typeface="Book Antiqua" pitchFamily="18" charset="0"/>
              </a:rPr>
              <a:t>Soybeans </a:t>
            </a:r>
            <a:r>
              <a:rPr lang="en-US" dirty="0" smtClean="0">
                <a:latin typeface="Book Antiqua" pitchFamily="18" charset="0"/>
              </a:rPr>
              <a:t>can be added to the diet as </a:t>
            </a:r>
            <a:r>
              <a:rPr lang="en-US" dirty="0" smtClean="0">
                <a:latin typeface="Book Antiqua" pitchFamily="18" charset="0"/>
              </a:rPr>
              <a:t>they contains </a:t>
            </a:r>
            <a:r>
              <a:rPr lang="en-US" dirty="0" smtClean="0">
                <a:latin typeface="Book Antiqua" pitchFamily="18" charset="0"/>
              </a:rPr>
              <a:t>phytoestrogens, which research has </a:t>
            </a:r>
            <a:r>
              <a:rPr lang="en-US" dirty="0" smtClean="0">
                <a:latin typeface="Book Antiqua" pitchFamily="18" charset="0"/>
              </a:rPr>
              <a:t>shown can </a:t>
            </a:r>
            <a:r>
              <a:rPr lang="en-US" dirty="0" smtClean="0">
                <a:latin typeface="Book Antiqua" pitchFamily="18" charset="0"/>
              </a:rPr>
              <a:t>significantly lower bad (LDL) cholesterol </a:t>
            </a:r>
            <a:r>
              <a:rPr lang="en-US" dirty="0" smtClean="0">
                <a:latin typeface="Book Antiqua" pitchFamily="18" charset="0"/>
              </a:rPr>
              <a:t>and raise </a:t>
            </a:r>
            <a:r>
              <a:rPr lang="en-US" dirty="0" smtClean="0">
                <a:latin typeface="Book Antiqua" pitchFamily="18" charset="0"/>
              </a:rPr>
              <a:t>good (HDL) cholesterol.</a:t>
            </a:r>
            <a:endParaRPr lang="en-US" dirty="0">
              <a:latin typeface="Book Antiqua"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202" y="381001"/>
            <a:ext cx="3191899" cy="584775"/>
          </a:xfrm>
          <a:prstGeom prst="rect">
            <a:avLst/>
          </a:prstGeom>
          <a:noFill/>
        </p:spPr>
        <p:txBody>
          <a:bodyPr wrap="none" lIns="91440" tIns="45720" rIns="91440" bIns="45720">
            <a:spAutoFit/>
          </a:bodyPr>
          <a:lstStyle/>
          <a:p>
            <a:pPr algn="ctr"/>
            <a:r>
              <a:rPr lang="en-US" sz="32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Iron Deficiency</a:t>
            </a:r>
            <a:endParaRPr lang="en-US" sz="32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3" name="Rectangle 2"/>
          <p:cNvSpPr/>
          <p:nvPr/>
        </p:nvSpPr>
        <p:spPr>
          <a:xfrm>
            <a:off x="533400" y="1859340"/>
            <a:ext cx="8229600" cy="4124206"/>
          </a:xfrm>
          <a:prstGeom prst="rect">
            <a:avLst/>
          </a:prstGeom>
        </p:spPr>
        <p:txBody>
          <a:bodyPr wrap="square">
            <a:spAutoFit/>
          </a:bodyPr>
          <a:lstStyle/>
          <a:p>
            <a:pPr>
              <a:spcBef>
                <a:spcPts val="600"/>
              </a:spcBef>
            </a:pPr>
            <a:r>
              <a:rPr lang="en-US" b="1" dirty="0" smtClean="0"/>
              <a:t>Studies show that more than 50 </a:t>
            </a:r>
            <a:r>
              <a:rPr lang="en-US" b="1" dirty="0" smtClean="0"/>
              <a:t>percent of </a:t>
            </a:r>
            <a:r>
              <a:rPr lang="en-US" b="1" dirty="0" smtClean="0"/>
              <a:t>all women runners are deficient in iron. </a:t>
            </a:r>
            <a:r>
              <a:rPr lang="en-US" dirty="0" smtClean="0"/>
              <a:t>Sagging iron </a:t>
            </a:r>
            <a:r>
              <a:rPr lang="en-US" dirty="0" smtClean="0"/>
              <a:t>levels result in fatigue and poor endurance, </a:t>
            </a:r>
            <a:r>
              <a:rPr lang="en-US" dirty="0" smtClean="0"/>
              <a:t>since the </a:t>
            </a:r>
            <a:r>
              <a:rPr lang="en-US" dirty="0" smtClean="0"/>
              <a:t>blood is unable to carry oxygen as efficiently </a:t>
            </a:r>
            <a:r>
              <a:rPr lang="en-US" dirty="0" smtClean="0"/>
              <a:t>to working </a:t>
            </a:r>
            <a:r>
              <a:rPr lang="en-US" dirty="0" smtClean="0"/>
              <a:t>muscles. Feeling chilled or cold may </a:t>
            </a:r>
            <a:r>
              <a:rPr lang="en-US" dirty="0" smtClean="0"/>
              <a:t>be another </a:t>
            </a:r>
            <a:r>
              <a:rPr lang="en-US" dirty="0" smtClean="0"/>
              <a:t>sign that iron is low. Though losses of </a:t>
            </a:r>
            <a:r>
              <a:rPr lang="en-US" dirty="0" smtClean="0"/>
              <a:t>this important </a:t>
            </a:r>
            <a:r>
              <a:rPr lang="en-US" dirty="0" smtClean="0"/>
              <a:t>mineral occur during menstruation and </a:t>
            </a:r>
            <a:r>
              <a:rPr lang="en-US" dirty="0" smtClean="0"/>
              <a:t>in a </a:t>
            </a:r>
            <a:r>
              <a:rPr lang="en-US" dirty="0" smtClean="0"/>
              <a:t>few other small ways, lack of iron in the diet is </a:t>
            </a:r>
            <a:r>
              <a:rPr lang="en-US" dirty="0" smtClean="0"/>
              <a:t>the most </a:t>
            </a:r>
            <a:r>
              <a:rPr lang="en-US" dirty="0" smtClean="0"/>
              <a:t>likely cause of deficiency, as studies show </a:t>
            </a:r>
            <a:r>
              <a:rPr lang="en-US" dirty="0" smtClean="0"/>
              <a:t>that women </a:t>
            </a:r>
            <a:r>
              <a:rPr lang="en-US" dirty="0" smtClean="0"/>
              <a:t>distance runners usually get less than </a:t>
            </a:r>
            <a:r>
              <a:rPr lang="en-US" dirty="0" smtClean="0"/>
              <a:t>the RDA </a:t>
            </a:r>
            <a:r>
              <a:rPr lang="en-US" dirty="0" smtClean="0"/>
              <a:t>of 15 milligrams</a:t>
            </a:r>
            <a:r>
              <a:rPr lang="en-US" dirty="0" smtClean="0"/>
              <a:t>.</a:t>
            </a:r>
          </a:p>
          <a:p>
            <a:pPr>
              <a:spcBef>
                <a:spcPts val="600"/>
              </a:spcBef>
            </a:pPr>
            <a:r>
              <a:rPr lang="en-US" dirty="0" smtClean="0"/>
              <a:t>Hemoglobin test, which measure the iron in blood, should be taken frequently to ensure proper level of iron in the body.</a:t>
            </a:r>
            <a:endParaRPr lang="en-US" dirty="0" smtClean="0"/>
          </a:p>
          <a:p>
            <a:pPr>
              <a:spcBef>
                <a:spcPts val="600"/>
              </a:spcBef>
            </a:pPr>
            <a:r>
              <a:rPr lang="en-US" dirty="0" smtClean="0"/>
              <a:t>Iron-rich </a:t>
            </a:r>
            <a:r>
              <a:rPr lang="en-US" dirty="0" smtClean="0"/>
              <a:t>foods, </a:t>
            </a:r>
            <a:r>
              <a:rPr lang="en-US" dirty="0" smtClean="0"/>
              <a:t>dietary supplements</a:t>
            </a:r>
            <a:r>
              <a:rPr lang="en-US" dirty="0" smtClean="0"/>
              <a:t>, and vitamin C (which helps absorb </a:t>
            </a:r>
            <a:r>
              <a:rPr lang="en-US" dirty="0" smtClean="0"/>
              <a:t>iron) should </a:t>
            </a:r>
            <a:r>
              <a:rPr lang="en-US" dirty="0" smtClean="0"/>
              <a:t>be included in </a:t>
            </a:r>
            <a:r>
              <a:rPr lang="en-US" dirty="0" smtClean="0"/>
              <a:t>their </a:t>
            </a:r>
            <a:r>
              <a:rPr lang="en-US" dirty="0" smtClean="0"/>
              <a:t>diets</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981200"/>
            <a:ext cx="8001000" cy="3493264"/>
          </a:xfrm>
          <a:prstGeom prst="rect">
            <a:avLst/>
          </a:prstGeom>
        </p:spPr>
        <p:txBody>
          <a:bodyPr wrap="square" anchor="ctr">
            <a:spAutoFit/>
          </a:bodyPr>
          <a:lstStyle/>
          <a:p>
            <a:pPr>
              <a:spcBef>
                <a:spcPts val="600"/>
              </a:spcBef>
            </a:pPr>
            <a:r>
              <a:rPr lang="en-US" dirty="0" smtClean="0">
                <a:latin typeface="Book Antiqua" pitchFamily="18" charset="0"/>
              </a:rPr>
              <a:t>A serious problem for female athletes </a:t>
            </a:r>
            <a:r>
              <a:rPr lang="en-US" dirty="0" smtClean="0">
                <a:latin typeface="Book Antiqua" pitchFamily="18" charset="0"/>
              </a:rPr>
              <a:t>is known </a:t>
            </a:r>
            <a:r>
              <a:rPr lang="en-US" dirty="0" smtClean="0">
                <a:latin typeface="Book Antiqua" pitchFamily="18" charset="0"/>
              </a:rPr>
              <a:t>as the “female athlete triad”. It is a </a:t>
            </a:r>
            <a:r>
              <a:rPr lang="en-US" dirty="0" smtClean="0">
                <a:latin typeface="Book Antiqua" pitchFamily="18" charset="0"/>
              </a:rPr>
              <a:t>shared relationship </a:t>
            </a:r>
            <a:r>
              <a:rPr lang="en-US" dirty="0" smtClean="0">
                <a:latin typeface="Book Antiqua" pitchFamily="18" charset="0"/>
              </a:rPr>
              <a:t>with eating disorders, </a:t>
            </a:r>
            <a:r>
              <a:rPr lang="en-US" dirty="0" smtClean="0">
                <a:latin typeface="Book Antiqua" pitchFamily="18" charset="0"/>
              </a:rPr>
              <a:t>menstrual problems</a:t>
            </a:r>
            <a:r>
              <a:rPr lang="en-US" dirty="0" smtClean="0">
                <a:latin typeface="Book Antiqua" pitchFamily="18" charset="0"/>
              </a:rPr>
              <a:t>, and stress fractures. It begins with </a:t>
            </a:r>
            <a:r>
              <a:rPr lang="en-US" dirty="0" smtClean="0">
                <a:latin typeface="Book Antiqua" pitchFamily="18" charset="0"/>
              </a:rPr>
              <a:t>severely restricted </a:t>
            </a:r>
            <a:r>
              <a:rPr lang="en-US" dirty="0" smtClean="0">
                <a:latin typeface="Book Antiqua" pitchFamily="18" charset="0"/>
              </a:rPr>
              <a:t>eating and intense workouts. These </a:t>
            </a:r>
            <a:r>
              <a:rPr lang="en-US" dirty="0" smtClean="0">
                <a:latin typeface="Book Antiqua" pitchFamily="18" charset="0"/>
              </a:rPr>
              <a:t>three issues </a:t>
            </a:r>
            <a:r>
              <a:rPr lang="en-US" dirty="0" smtClean="0">
                <a:latin typeface="Book Antiqua" pitchFamily="18" charset="0"/>
              </a:rPr>
              <a:t>are of growing concern, especially due to </a:t>
            </a:r>
            <a:r>
              <a:rPr lang="en-US" dirty="0" smtClean="0">
                <a:latin typeface="Book Antiqua" pitchFamily="18" charset="0"/>
              </a:rPr>
              <a:t>the increasing </a:t>
            </a:r>
            <a:r>
              <a:rPr lang="en-US" dirty="0" smtClean="0">
                <a:latin typeface="Book Antiqua" pitchFamily="18" charset="0"/>
              </a:rPr>
              <a:t>pressure on adolescent girls to </a:t>
            </a:r>
            <a:r>
              <a:rPr lang="en-US" dirty="0" smtClean="0">
                <a:latin typeface="Book Antiqua" pitchFamily="18" charset="0"/>
              </a:rPr>
              <a:t>maintain an </a:t>
            </a:r>
            <a:r>
              <a:rPr lang="en-US" dirty="0" smtClean="0">
                <a:latin typeface="Book Antiqua" pitchFamily="18" charset="0"/>
              </a:rPr>
              <a:t>“ideal” body </a:t>
            </a:r>
            <a:r>
              <a:rPr lang="en-US" dirty="0" smtClean="0">
                <a:latin typeface="Book Antiqua" pitchFamily="18" charset="0"/>
              </a:rPr>
              <a:t>weight.</a:t>
            </a:r>
          </a:p>
          <a:p>
            <a:pPr>
              <a:spcBef>
                <a:spcPts val="600"/>
              </a:spcBef>
            </a:pPr>
            <a:r>
              <a:rPr lang="en-US" dirty="0" smtClean="0">
                <a:latin typeface="Book Antiqua" pitchFamily="18" charset="0"/>
              </a:rPr>
              <a:t>Female </a:t>
            </a:r>
            <a:r>
              <a:rPr lang="en-US" dirty="0" smtClean="0">
                <a:latin typeface="Book Antiqua" pitchFamily="18" charset="0"/>
              </a:rPr>
              <a:t>athletes need to feed </a:t>
            </a:r>
            <a:r>
              <a:rPr lang="en-US" dirty="0" smtClean="0">
                <a:latin typeface="Book Antiqua" pitchFamily="18" charset="0"/>
              </a:rPr>
              <a:t>their bodies </a:t>
            </a:r>
            <a:r>
              <a:rPr lang="en-US" dirty="0" smtClean="0">
                <a:latin typeface="Book Antiqua" pitchFamily="18" charset="0"/>
              </a:rPr>
              <a:t>well if they want to prevent the </a:t>
            </a:r>
            <a:r>
              <a:rPr lang="en-US" dirty="0" smtClean="0">
                <a:latin typeface="Book Antiqua" pitchFamily="18" charset="0"/>
              </a:rPr>
              <a:t>problems of </a:t>
            </a:r>
            <a:r>
              <a:rPr lang="en-US" dirty="0" smtClean="0">
                <a:latin typeface="Book Antiqua" pitchFamily="18" charset="0"/>
              </a:rPr>
              <a:t>the triad. They need to eat many, small, </a:t>
            </a:r>
            <a:r>
              <a:rPr lang="en-US" dirty="0" smtClean="0">
                <a:latin typeface="Book Antiqua" pitchFamily="18" charset="0"/>
              </a:rPr>
              <a:t>low fat meals</a:t>
            </a:r>
            <a:r>
              <a:rPr lang="en-US" dirty="0" smtClean="0">
                <a:latin typeface="Book Antiqua" pitchFamily="18" charset="0"/>
              </a:rPr>
              <a:t>. Small meals eaten often will </a:t>
            </a:r>
            <a:r>
              <a:rPr lang="en-US" dirty="0" smtClean="0">
                <a:latin typeface="Book Antiqua" pitchFamily="18" charset="0"/>
              </a:rPr>
              <a:t>stop hunger </a:t>
            </a:r>
            <a:r>
              <a:rPr lang="en-US" dirty="0" smtClean="0">
                <a:latin typeface="Book Antiqua" pitchFamily="18" charset="0"/>
              </a:rPr>
              <a:t>pangs, provide fuel and fluid </a:t>
            </a:r>
            <a:r>
              <a:rPr lang="en-US" dirty="0" smtClean="0">
                <a:latin typeface="Book Antiqua" pitchFamily="18" charset="0"/>
              </a:rPr>
              <a:t>for workouts</a:t>
            </a:r>
            <a:r>
              <a:rPr lang="en-US" dirty="0" smtClean="0">
                <a:latin typeface="Book Antiqua" pitchFamily="18" charset="0"/>
              </a:rPr>
              <a:t>, and increase the metabolic rate. </a:t>
            </a:r>
            <a:r>
              <a:rPr lang="en-US" dirty="0" smtClean="0">
                <a:latin typeface="Book Antiqua" pitchFamily="18" charset="0"/>
              </a:rPr>
              <a:t>They should </a:t>
            </a:r>
            <a:r>
              <a:rPr lang="en-US" dirty="0" smtClean="0">
                <a:latin typeface="Book Antiqua" pitchFamily="18" charset="0"/>
              </a:rPr>
              <a:t>eat five times a day, i.e. three meals </a:t>
            </a:r>
            <a:r>
              <a:rPr lang="en-US" dirty="0" smtClean="0">
                <a:latin typeface="Book Antiqua" pitchFamily="18" charset="0"/>
              </a:rPr>
              <a:t>and two </a:t>
            </a:r>
            <a:r>
              <a:rPr lang="en-US" dirty="0" smtClean="0">
                <a:latin typeface="Book Antiqua" pitchFamily="18" charset="0"/>
              </a:rPr>
              <a:t>snacks. Studies have shown that this helps </a:t>
            </a:r>
            <a:r>
              <a:rPr lang="en-US" dirty="0" smtClean="0">
                <a:latin typeface="Book Antiqua" pitchFamily="18" charset="0"/>
              </a:rPr>
              <a:t>in keeping </a:t>
            </a:r>
            <a:r>
              <a:rPr lang="en-US" dirty="0" smtClean="0">
                <a:latin typeface="Book Antiqua" pitchFamily="18" charset="0"/>
              </a:rPr>
              <a:t>the weight steady, improves </a:t>
            </a:r>
            <a:r>
              <a:rPr lang="en-US" dirty="0" smtClean="0">
                <a:latin typeface="Book Antiqua" pitchFamily="18" charset="0"/>
              </a:rPr>
              <a:t>memory, cognitive </a:t>
            </a:r>
            <a:r>
              <a:rPr lang="en-US" dirty="0" smtClean="0">
                <a:latin typeface="Book Antiqua" pitchFamily="18" charset="0"/>
              </a:rPr>
              <a:t>skill and work performance.</a:t>
            </a:r>
            <a:endParaRPr lang="en-US" dirty="0">
              <a:latin typeface="Book Antiqua" pitchFamily="18" charset="0"/>
            </a:endParaRPr>
          </a:p>
        </p:txBody>
      </p:sp>
      <p:sp>
        <p:nvSpPr>
          <p:cNvPr id="3" name="Rectangle 2"/>
          <p:cNvSpPr/>
          <p:nvPr/>
        </p:nvSpPr>
        <p:spPr>
          <a:xfrm>
            <a:off x="1143000" y="533400"/>
            <a:ext cx="7058343"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Female Athlete Triad</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905000"/>
            <a:ext cx="6591869" cy="2585323"/>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Recommendations</a:t>
            </a:r>
          </a:p>
          <a:p>
            <a:pPr algn="ct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By</a:t>
            </a:r>
          </a:p>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Indian Government</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3598273" y="457200"/>
            <a:ext cx="1947456"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Topics</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TextBox 2"/>
          <p:cNvSpPr txBox="1"/>
          <p:nvPr/>
        </p:nvSpPr>
        <p:spPr>
          <a:xfrm>
            <a:off x="685800" y="1752601"/>
            <a:ext cx="7467600" cy="3477875"/>
          </a:xfrm>
          <a:prstGeom prst="rect">
            <a:avLst/>
          </a:prstGeom>
          <a:noFill/>
        </p:spPr>
        <p:txBody>
          <a:bodyPr wrap="square" rtlCol="0">
            <a:spAutoFit/>
          </a:bodyPr>
          <a:lstStyle/>
          <a:p>
            <a:pPr marL="285750" indent="-285750">
              <a:buFont typeface="Arial" pitchFamily="34" charset="0"/>
              <a:buChar char="•"/>
            </a:pPr>
            <a:r>
              <a:rPr lang="en-US" sz="4400" dirty="0" smtClean="0"/>
              <a:t>Definitions</a:t>
            </a:r>
          </a:p>
          <a:p>
            <a:pPr marL="285750" indent="-285750">
              <a:buFont typeface="Arial" pitchFamily="34" charset="0"/>
              <a:buChar char="•"/>
            </a:pPr>
            <a:r>
              <a:rPr lang="en-US" sz="4400" dirty="0" smtClean="0"/>
              <a:t>Nutrition in Adolescent girls</a:t>
            </a:r>
          </a:p>
          <a:p>
            <a:pPr marL="285750" indent="-285750">
              <a:buFont typeface="Arial" pitchFamily="34" charset="0"/>
              <a:buChar char="•"/>
            </a:pPr>
            <a:r>
              <a:rPr lang="en-US" sz="4400" dirty="0" smtClean="0"/>
              <a:t>Nutrition in Sportswomen</a:t>
            </a:r>
          </a:p>
          <a:p>
            <a:pPr marL="285750" indent="-285750">
              <a:buFont typeface="Arial" pitchFamily="34" charset="0"/>
              <a:buChar char="•"/>
            </a:pPr>
            <a:r>
              <a:rPr lang="en-US" sz="4400" dirty="0" smtClean="0"/>
              <a:t>Food Guidelines in India</a:t>
            </a:r>
          </a:p>
          <a:p>
            <a:pPr marL="285750" indent="-285750">
              <a:buFont typeface="Arial" pitchFamily="34" charset="0"/>
              <a:buChar char="•"/>
            </a:pPr>
            <a:r>
              <a:rPr lang="en-US" sz="4400" dirty="0" smtClean="0"/>
              <a:t>Food Guidelines in UK</a:t>
            </a:r>
            <a:endParaRPr lang="en-US" sz="4400" dirty="0"/>
          </a:p>
        </p:txBody>
      </p:sp>
    </p:spTree>
    <p:extLst>
      <p:ext uri="{BB962C8B-B14F-4D97-AF65-F5344CB8AC3E}">
        <p14:creationId xmlns="" xmlns:p14="http://schemas.microsoft.com/office/powerpoint/2010/main" val="23004579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609600" y="228600"/>
            <a:ext cx="7086600" cy="6186309"/>
          </a:xfrm>
          <a:prstGeom prst="rect">
            <a:avLst/>
          </a:prstGeom>
          <a:noFill/>
        </p:spPr>
        <p:txBody>
          <a:bodyPr wrap="square" rtlCol="0">
            <a:spAutoFit/>
          </a:bodyPr>
          <a:lstStyle/>
          <a:p>
            <a:r>
              <a:rPr lang="en-US" dirty="0" smtClean="0">
                <a:solidFill>
                  <a:schemeClr val="bg1"/>
                </a:solidFill>
              </a:rPr>
              <a:t>In India, the primary institution for research and recommendations is the National Institute of Nutrition (NIN). The International Life Science Institute-India (ILSI India) also contributes to the research work. For recommending nutrition for sportspersons, the Sports Authority of India also intervenes.</a:t>
            </a:r>
          </a:p>
          <a:p>
            <a:endParaRPr lang="en-US" dirty="0" smtClean="0">
              <a:solidFill>
                <a:schemeClr val="bg1"/>
              </a:solidFill>
            </a:endParaRPr>
          </a:p>
          <a:p>
            <a:r>
              <a:rPr lang="en-US" dirty="0" smtClean="0">
                <a:solidFill>
                  <a:schemeClr val="bg1"/>
                </a:solidFill>
              </a:rPr>
              <a:t>The major recommendations given by these institutes are:</a:t>
            </a:r>
          </a:p>
          <a:p>
            <a:pPr marL="342900" indent="-342900"/>
            <a:endParaRPr lang="en-US" dirty="0" smtClean="0">
              <a:solidFill>
                <a:schemeClr val="bg1"/>
              </a:solidFill>
            </a:endParaRPr>
          </a:p>
          <a:p>
            <a:pPr marL="342900" indent="-342900">
              <a:buFont typeface="+mj-lt"/>
              <a:buAutoNum type="arabicPeriod"/>
            </a:pPr>
            <a:r>
              <a:rPr lang="en-US" dirty="0" smtClean="0">
                <a:solidFill>
                  <a:schemeClr val="bg1"/>
                </a:solidFill>
              </a:rPr>
              <a:t>The </a:t>
            </a:r>
            <a:r>
              <a:rPr lang="en-US" dirty="0" smtClean="0">
                <a:solidFill>
                  <a:schemeClr val="bg1"/>
                </a:solidFill>
              </a:rPr>
              <a:t>importance of nutrition in </a:t>
            </a:r>
            <a:r>
              <a:rPr lang="en-US" dirty="0" smtClean="0">
                <a:solidFill>
                  <a:schemeClr val="bg1"/>
                </a:solidFill>
              </a:rPr>
              <a:t>sports performance </a:t>
            </a:r>
            <a:r>
              <a:rPr lang="en-US" dirty="0" smtClean="0">
                <a:solidFill>
                  <a:schemeClr val="bg1"/>
                </a:solidFill>
              </a:rPr>
              <a:t>should </a:t>
            </a:r>
            <a:r>
              <a:rPr lang="en-US" dirty="0" smtClean="0">
                <a:solidFill>
                  <a:schemeClr val="bg1"/>
                </a:solidFill>
              </a:rPr>
              <a:t>be recognized and adequate </a:t>
            </a:r>
            <a:r>
              <a:rPr lang="en-US" dirty="0" smtClean="0">
                <a:solidFill>
                  <a:schemeClr val="bg1"/>
                </a:solidFill>
              </a:rPr>
              <a:t>facilities provided to ensure </a:t>
            </a:r>
            <a:r>
              <a:rPr lang="en-US" dirty="0" smtClean="0">
                <a:solidFill>
                  <a:schemeClr val="bg1"/>
                </a:solidFill>
              </a:rPr>
              <a:t>that athletes </a:t>
            </a:r>
            <a:r>
              <a:rPr lang="en-US" dirty="0" smtClean="0">
                <a:solidFill>
                  <a:schemeClr val="bg1"/>
                </a:solidFill>
              </a:rPr>
              <a:t>receive the right kind and amount </a:t>
            </a:r>
            <a:r>
              <a:rPr lang="en-US" dirty="0" smtClean="0">
                <a:solidFill>
                  <a:schemeClr val="bg1"/>
                </a:solidFill>
              </a:rPr>
              <a:t>of nutrition.</a:t>
            </a:r>
          </a:p>
          <a:p>
            <a:pPr marL="342900" indent="-342900">
              <a:buFont typeface="+mj-lt"/>
              <a:buAutoNum type="arabicPeriod"/>
            </a:pPr>
            <a:r>
              <a:rPr lang="en-US" dirty="0" smtClean="0">
                <a:solidFill>
                  <a:schemeClr val="bg1"/>
                </a:solidFill>
              </a:rPr>
              <a:t>There should be periodical medical check </a:t>
            </a:r>
            <a:r>
              <a:rPr lang="en-US" dirty="0" smtClean="0">
                <a:solidFill>
                  <a:schemeClr val="bg1"/>
                </a:solidFill>
              </a:rPr>
              <a:t>up of </a:t>
            </a:r>
            <a:r>
              <a:rPr lang="en-US" dirty="0" smtClean="0">
                <a:solidFill>
                  <a:schemeClr val="bg1"/>
                </a:solidFill>
              </a:rPr>
              <a:t>athletes to assess changes in body </a:t>
            </a:r>
            <a:r>
              <a:rPr lang="en-US" dirty="0" smtClean="0">
                <a:solidFill>
                  <a:schemeClr val="bg1"/>
                </a:solidFill>
              </a:rPr>
              <a:t>weight, body </a:t>
            </a:r>
            <a:r>
              <a:rPr lang="en-US" dirty="0" smtClean="0">
                <a:solidFill>
                  <a:schemeClr val="bg1"/>
                </a:solidFill>
              </a:rPr>
              <a:t>composition, micronutrient balance, </a:t>
            </a:r>
            <a:r>
              <a:rPr lang="en-US" dirty="0" smtClean="0">
                <a:solidFill>
                  <a:schemeClr val="bg1"/>
                </a:solidFill>
              </a:rPr>
              <a:t>lipid profile</a:t>
            </a:r>
            <a:r>
              <a:rPr lang="en-US" dirty="0" smtClean="0">
                <a:solidFill>
                  <a:schemeClr val="bg1"/>
                </a:solidFill>
              </a:rPr>
              <a:t>, etc. in response to the diet </a:t>
            </a:r>
            <a:r>
              <a:rPr lang="en-US" dirty="0" smtClean="0">
                <a:solidFill>
                  <a:schemeClr val="bg1"/>
                </a:solidFill>
              </a:rPr>
              <a:t>and training</a:t>
            </a:r>
            <a:r>
              <a:rPr lang="en-US" dirty="0" smtClean="0">
                <a:solidFill>
                  <a:schemeClr val="bg1"/>
                </a:solidFill>
              </a:rPr>
              <a:t>. For this purpose each athlete </a:t>
            </a:r>
            <a:r>
              <a:rPr lang="en-US" dirty="0" smtClean="0">
                <a:solidFill>
                  <a:schemeClr val="bg1"/>
                </a:solidFill>
              </a:rPr>
              <a:t>should maintain </a:t>
            </a:r>
            <a:r>
              <a:rPr lang="en-US" dirty="0" smtClean="0">
                <a:solidFill>
                  <a:schemeClr val="bg1"/>
                </a:solidFill>
              </a:rPr>
              <a:t>his dietary history and </a:t>
            </a:r>
            <a:r>
              <a:rPr lang="en-US" dirty="0" smtClean="0">
                <a:solidFill>
                  <a:schemeClr val="bg1"/>
                </a:solidFill>
              </a:rPr>
              <a:t>training schedules </a:t>
            </a:r>
            <a:r>
              <a:rPr lang="en-US" dirty="0" smtClean="0">
                <a:solidFill>
                  <a:schemeClr val="bg1"/>
                </a:solidFill>
              </a:rPr>
              <a:t>and submit copies to the training institute</a:t>
            </a:r>
            <a:r>
              <a:rPr lang="en-US" dirty="0" smtClean="0">
                <a:solidFill>
                  <a:schemeClr val="bg1"/>
                </a:solidFill>
              </a:rPr>
              <a:t>.</a:t>
            </a:r>
          </a:p>
          <a:p>
            <a:pPr marL="342900" indent="-342900">
              <a:buFont typeface="+mj-lt"/>
              <a:buAutoNum type="arabicPeriod"/>
            </a:pPr>
            <a:r>
              <a:rPr lang="en-US" dirty="0" smtClean="0">
                <a:solidFill>
                  <a:schemeClr val="bg1"/>
                </a:solidFill>
              </a:rPr>
              <a:t>Nutrition for female athletes is not </a:t>
            </a:r>
            <a:r>
              <a:rPr lang="en-US" dirty="0" smtClean="0">
                <a:solidFill>
                  <a:schemeClr val="bg1"/>
                </a:solidFill>
              </a:rPr>
              <a:t>very </a:t>
            </a:r>
            <a:r>
              <a:rPr lang="en-US" dirty="0" smtClean="0">
                <a:solidFill>
                  <a:schemeClr val="bg1"/>
                </a:solidFill>
              </a:rPr>
              <a:t>different from that or male athletes. But </a:t>
            </a:r>
            <a:r>
              <a:rPr lang="en-US" dirty="0" smtClean="0">
                <a:solidFill>
                  <a:schemeClr val="bg1"/>
                </a:solidFill>
              </a:rPr>
              <a:t>care has </a:t>
            </a:r>
            <a:r>
              <a:rPr lang="en-US" dirty="0" smtClean="0">
                <a:solidFill>
                  <a:schemeClr val="bg1"/>
                </a:solidFill>
              </a:rPr>
              <a:t>to be taken in respect of calcium and </a:t>
            </a:r>
            <a:r>
              <a:rPr lang="en-US" dirty="0" smtClean="0">
                <a:solidFill>
                  <a:schemeClr val="bg1"/>
                </a:solidFill>
              </a:rPr>
              <a:t>iron intake </a:t>
            </a:r>
            <a:r>
              <a:rPr lang="en-US" dirty="0" smtClean="0">
                <a:solidFill>
                  <a:schemeClr val="bg1"/>
                </a:solidFill>
              </a:rPr>
              <a:t>because of the additional </a:t>
            </a:r>
            <a:r>
              <a:rPr lang="en-US" dirty="0" smtClean="0">
                <a:solidFill>
                  <a:schemeClr val="bg1"/>
                </a:solidFill>
              </a:rPr>
              <a:t>physiological demands </a:t>
            </a:r>
            <a:r>
              <a:rPr lang="en-US" dirty="0" smtClean="0">
                <a:solidFill>
                  <a:schemeClr val="bg1"/>
                </a:solidFill>
              </a:rPr>
              <a:t>of female athletes. In addition, </a:t>
            </a:r>
            <a:r>
              <a:rPr lang="en-US" dirty="0" smtClean="0">
                <a:solidFill>
                  <a:schemeClr val="bg1"/>
                </a:solidFill>
              </a:rPr>
              <a:t>meals should </a:t>
            </a:r>
            <a:r>
              <a:rPr lang="en-US" dirty="0" smtClean="0">
                <a:solidFill>
                  <a:schemeClr val="bg1"/>
                </a:solidFill>
              </a:rPr>
              <a:t>be rich in B12, folate and zinc</a:t>
            </a:r>
            <a:r>
              <a:rPr lang="en-US" dirty="0" smtClean="0">
                <a:solidFill>
                  <a:schemeClr val="bg1"/>
                </a:solidFill>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extBox 4"/>
          <p:cNvSpPr txBox="1"/>
          <p:nvPr/>
        </p:nvSpPr>
        <p:spPr>
          <a:xfrm>
            <a:off x="228600" y="685800"/>
            <a:ext cx="7696200" cy="5078313"/>
          </a:xfrm>
          <a:prstGeom prst="rect">
            <a:avLst/>
          </a:prstGeom>
          <a:noFill/>
        </p:spPr>
        <p:txBody>
          <a:bodyPr wrap="square" rtlCol="0" anchor="ctr">
            <a:spAutoFit/>
          </a:bodyPr>
          <a:lstStyle/>
          <a:p>
            <a:pPr marL="346075" indent="-346075"/>
            <a:r>
              <a:rPr lang="en-US" dirty="0" smtClean="0">
                <a:solidFill>
                  <a:schemeClr val="bg1"/>
                </a:solidFill>
              </a:rPr>
              <a:t>4.	Diet </a:t>
            </a:r>
            <a:r>
              <a:rPr lang="en-US" dirty="0" smtClean="0">
                <a:solidFill>
                  <a:schemeClr val="bg1"/>
                </a:solidFill>
              </a:rPr>
              <a:t>has to be balanced in respect of </a:t>
            </a:r>
            <a:r>
              <a:rPr lang="en-US" dirty="0" smtClean="0">
                <a:solidFill>
                  <a:schemeClr val="bg1"/>
                </a:solidFill>
              </a:rPr>
              <a:t>macro nutrients </a:t>
            </a:r>
            <a:r>
              <a:rPr lang="en-US" dirty="0" smtClean="0">
                <a:solidFill>
                  <a:schemeClr val="bg1"/>
                </a:solidFill>
              </a:rPr>
              <a:t>and micronutrients. With </a:t>
            </a:r>
            <a:r>
              <a:rPr lang="en-US" dirty="0" smtClean="0">
                <a:solidFill>
                  <a:schemeClr val="bg1"/>
                </a:solidFill>
              </a:rPr>
              <a:t>balanced diet </a:t>
            </a:r>
            <a:r>
              <a:rPr lang="en-US" dirty="0" smtClean="0">
                <a:solidFill>
                  <a:schemeClr val="bg1"/>
                </a:solidFill>
              </a:rPr>
              <a:t>there is no need for food supplements. </a:t>
            </a:r>
            <a:r>
              <a:rPr lang="en-US" dirty="0" smtClean="0">
                <a:solidFill>
                  <a:schemeClr val="bg1"/>
                </a:solidFill>
              </a:rPr>
              <a:t>It is </a:t>
            </a:r>
            <a:r>
              <a:rPr lang="en-US" dirty="0" smtClean="0">
                <a:solidFill>
                  <a:schemeClr val="bg1"/>
                </a:solidFill>
              </a:rPr>
              <a:t>also found that excess of any </a:t>
            </a:r>
            <a:r>
              <a:rPr lang="en-US" dirty="0" smtClean="0">
                <a:solidFill>
                  <a:schemeClr val="bg1"/>
                </a:solidFill>
              </a:rPr>
              <a:t>nutrient, whether </a:t>
            </a:r>
            <a:r>
              <a:rPr lang="en-US" dirty="0" smtClean="0">
                <a:solidFill>
                  <a:schemeClr val="bg1"/>
                </a:solidFill>
              </a:rPr>
              <a:t>protein, iron, calcium, vitamins </a:t>
            </a:r>
            <a:r>
              <a:rPr lang="en-US" dirty="0" smtClean="0">
                <a:solidFill>
                  <a:schemeClr val="bg1"/>
                </a:solidFill>
              </a:rPr>
              <a:t>or any </a:t>
            </a:r>
            <a:r>
              <a:rPr lang="en-US" dirty="0" smtClean="0">
                <a:solidFill>
                  <a:schemeClr val="bg1"/>
                </a:solidFill>
              </a:rPr>
              <a:t>other, does not improve performance</a:t>
            </a:r>
            <a:r>
              <a:rPr lang="en-US" dirty="0" smtClean="0">
                <a:solidFill>
                  <a:schemeClr val="bg1"/>
                </a:solidFill>
              </a:rPr>
              <a:t>.</a:t>
            </a:r>
          </a:p>
          <a:p>
            <a:pPr marL="342900" indent="-342900">
              <a:buAutoNum type="arabicPeriod" startAt="5"/>
            </a:pPr>
            <a:r>
              <a:rPr lang="en-US" dirty="0" smtClean="0">
                <a:solidFill>
                  <a:schemeClr val="bg1"/>
                </a:solidFill>
              </a:rPr>
              <a:t>Fluid </a:t>
            </a:r>
            <a:r>
              <a:rPr lang="en-US" dirty="0" smtClean="0">
                <a:solidFill>
                  <a:schemeClr val="bg1"/>
                </a:solidFill>
              </a:rPr>
              <a:t>balance is critical. In heavy </a:t>
            </a:r>
            <a:r>
              <a:rPr lang="en-US" dirty="0" smtClean="0">
                <a:solidFill>
                  <a:schemeClr val="bg1"/>
                </a:solidFill>
              </a:rPr>
              <a:t>training exercises </a:t>
            </a:r>
            <a:r>
              <a:rPr lang="en-US" dirty="0" smtClean="0">
                <a:solidFill>
                  <a:schemeClr val="bg1"/>
                </a:solidFill>
              </a:rPr>
              <a:t>and events there is considerable </a:t>
            </a:r>
            <a:r>
              <a:rPr lang="en-US" dirty="0" smtClean="0">
                <a:solidFill>
                  <a:schemeClr val="bg1"/>
                </a:solidFill>
              </a:rPr>
              <a:t>loss of </a:t>
            </a:r>
            <a:r>
              <a:rPr lang="en-US" dirty="0" smtClean="0">
                <a:solidFill>
                  <a:schemeClr val="bg1"/>
                </a:solidFill>
              </a:rPr>
              <a:t>water in the body. This loss of water </a:t>
            </a:r>
            <a:r>
              <a:rPr lang="en-US" dirty="0" smtClean="0">
                <a:solidFill>
                  <a:schemeClr val="bg1"/>
                </a:solidFill>
              </a:rPr>
              <a:t>should be </a:t>
            </a:r>
            <a:r>
              <a:rPr lang="en-US" dirty="0" smtClean="0">
                <a:solidFill>
                  <a:schemeClr val="bg1"/>
                </a:solidFill>
              </a:rPr>
              <a:t>made up continuously. With the sweat </a:t>
            </a:r>
            <a:r>
              <a:rPr lang="en-US" dirty="0" smtClean="0">
                <a:solidFill>
                  <a:schemeClr val="bg1"/>
                </a:solidFill>
              </a:rPr>
              <a:t>there is </a:t>
            </a:r>
            <a:r>
              <a:rPr lang="en-US" dirty="0" smtClean="0">
                <a:solidFill>
                  <a:schemeClr val="bg1"/>
                </a:solidFill>
              </a:rPr>
              <a:t>also loss of electrolytes. Hence it is </a:t>
            </a:r>
            <a:r>
              <a:rPr lang="en-US" dirty="0" smtClean="0">
                <a:solidFill>
                  <a:schemeClr val="bg1"/>
                </a:solidFill>
              </a:rPr>
              <a:t>preferable that </a:t>
            </a:r>
            <a:r>
              <a:rPr lang="en-US" dirty="0" smtClean="0">
                <a:solidFill>
                  <a:schemeClr val="bg1"/>
                </a:solidFill>
              </a:rPr>
              <a:t>fluid balance is maintained from </a:t>
            </a:r>
            <a:r>
              <a:rPr lang="en-US" dirty="0" smtClean="0">
                <a:solidFill>
                  <a:schemeClr val="bg1"/>
                </a:solidFill>
              </a:rPr>
              <a:t>sports drinks </a:t>
            </a:r>
            <a:r>
              <a:rPr lang="en-US" dirty="0" smtClean="0">
                <a:solidFill>
                  <a:schemeClr val="bg1"/>
                </a:solidFill>
              </a:rPr>
              <a:t>which contain sodium chloride </a:t>
            </a:r>
            <a:r>
              <a:rPr lang="en-US" dirty="0" smtClean="0">
                <a:solidFill>
                  <a:schemeClr val="bg1"/>
                </a:solidFill>
              </a:rPr>
              <a:t>and potassium chloride.</a:t>
            </a:r>
          </a:p>
          <a:p>
            <a:pPr marL="342900" indent="-342900">
              <a:buAutoNum type="arabicPeriod" startAt="5"/>
            </a:pPr>
            <a:r>
              <a:rPr lang="en-US" dirty="0" smtClean="0">
                <a:solidFill>
                  <a:schemeClr val="bg1"/>
                </a:solidFill>
              </a:rPr>
              <a:t>Adolescents should be effectively intervened by behavioral intervention, appropriate strategies, and use of modern technology to raise awareness about adequate nutrition.</a:t>
            </a:r>
          </a:p>
          <a:p>
            <a:pPr marL="342900" indent="-342900">
              <a:buAutoNum type="arabicPeriod" startAt="5"/>
            </a:pPr>
            <a:r>
              <a:rPr lang="en-US" dirty="0" smtClean="0">
                <a:solidFill>
                  <a:schemeClr val="bg1"/>
                </a:solidFill>
              </a:rPr>
              <a:t>A check on the adolescents should be kept to know about their disorders, if any, and treat them.</a:t>
            </a:r>
          </a:p>
          <a:p>
            <a:pPr marL="342900" indent="-342900">
              <a:buAutoNum type="arabicPeriod" startAt="5"/>
            </a:pPr>
            <a:r>
              <a:rPr lang="en-US" dirty="0" smtClean="0">
                <a:solidFill>
                  <a:schemeClr val="bg1"/>
                </a:solidFill>
              </a:rPr>
              <a:t>A balanced diet should me prepared at home and eating outside should be discouraged as often as possible.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2133600"/>
            <a:ext cx="6638357" cy="2585323"/>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Recommendations</a:t>
            </a:r>
          </a:p>
          <a:p>
            <a:pPr algn="ct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By</a:t>
            </a:r>
          </a:p>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UK Government</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304800" y="914400"/>
            <a:ext cx="7696200" cy="4524315"/>
          </a:xfrm>
          <a:prstGeom prst="rect">
            <a:avLst/>
          </a:prstGeom>
        </p:spPr>
        <p:txBody>
          <a:bodyPr wrap="square">
            <a:spAutoFit/>
          </a:bodyPr>
          <a:lstStyle/>
          <a:p>
            <a:r>
              <a:rPr lang="en-US" dirty="0" smtClean="0"/>
              <a:t>The primary institutes in UK for conducting research related to nutrition is the NHS (National Health Service) They recommend the following:</a:t>
            </a:r>
          </a:p>
          <a:p>
            <a:endParaRPr lang="en-US" b="1" dirty="0" smtClean="0"/>
          </a:p>
          <a:p>
            <a:pPr marL="342900" indent="-342900">
              <a:buFont typeface="+mj-lt"/>
              <a:buAutoNum type="arabicPeriod"/>
            </a:pPr>
            <a:r>
              <a:rPr lang="en-US" dirty="0" smtClean="0"/>
              <a:t>Eating sugar  or honey before an event doesn’t provide energy as it takes them thirty minutes to enter the blood stream.</a:t>
            </a:r>
          </a:p>
          <a:p>
            <a:pPr marL="342900" indent="-342900">
              <a:buFont typeface="+mj-lt"/>
              <a:buAutoNum type="arabicPeriod"/>
            </a:pPr>
            <a:r>
              <a:rPr lang="en-US" dirty="0" smtClean="0"/>
              <a:t>Excess protein should be avoided as it is stored as fat.</a:t>
            </a:r>
          </a:p>
          <a:p>
            <a:pPr marL="342900" indent="-342900">
              <a:buFont typeface="+mj-lt"/>
              <a:buAutoNum type="arabicPeriod"/>
            </a:pPr>
            <a:r>
              <a:rPr lang="en-US" dirty="0" smtClean="0"/>
              <a:t>Consumption of fat shouldn’t fall below 15% of total calorie intake as it may limit performance</a:t>
            </a:r>
            <a:r>
              <a:rPr lang="en-US" dirty="0" smtClean="0"/>
              <a:t>.</a:t>
            </a:r>
          </a:p>
          <a:p>
            <a:pPr marL="346075" indent="-346075">
              <a:buFont typeface="+mj-lt"/>
              <a:buAutoNum type="arabicPeriod"/>
            </a:pPr>
            <a:r>
              <a:rPr lang="en-US" dirty="0" smtClean="0"/>
              <a:t>Athletes must take care of Vitamin B-12 as it cannot be gained from plant sources. It can be taken from non-vegetarian sources such as liver or milk.</a:t>
            </a:r>
          </a:p>
          <a:p>
            <a:pPr marL="346075" indent="-346075">
              <a:buFont typeface="+mj-lt"/>
              <a:buAutoNum type="arabicPeriod"/>
            </a:pPr>
            <a:r>
              <a:rPr lang="en-US" dirty="0" smtClean="0"/>
              <a:t>All active women must pay special attention to iron and calcium in their daily intake.</a:t>
            </a:r>
          </a:p>
          <a:p>
            <a:pPr marL="346075" indent="-346075">
              <a:buFont typeface="+mj-lt"/>
              <a:buAutoNum type="arabicPeriod"/>
            </a:pPr>
            <a:r>
              <a:rPr lang="en-US" dirty="0" smtClean="0"/>
              <a:t>People who require a lot of energy can get it from carbohydrate rich food.</a:t>
            </a:r>
          </a:p>
          <a:p>
            <a:pPr marL="342900" indent="-342900">
              <a:buFont typeface="+mj-lt"/>
              <a:buAutoNum type="arabicPeriod"/>
            </a:pP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Rectangle 2"/>
          <p:cNvSpPr/>
          <p:nvPr/>
        </p:nvSpPr>
        <p:spPr>
          <a:xfrm>
            <a:off x="457200" y="1066800"/>
            <a:ext cx="7162800" cy="3970318"/>
          </a:xfrm>
          <a:prstGeom prst="rect">
            <a:avLst/>
          </a:prstGeom>
        </p:spPr>
        <p:txBody>
          <a:bodyPr wrap="square">
            <a:spAutoFit/>
          </a:bodyPr>
          <a:lstStyle/>
          <a:p>
            <a:pPr marL="342900" indent="-342900">
              <a:buFont typeface="+mj-lt"/>
              <a:buAutoNum type="arabicPeriod"/>
            </a:pPr>
            <a:r>
              <a:rPr lang="en-US" b="1" dirty="0" smtClean="0"/>
              <a:t>Don't skip breakfast</a:t>
            </a:r>
            <a:r>
              <a:rPr lang="en-US" dirty="0" smtClean="0"/>
              <a:t>. Some people skip breakfast because they think it will help them lose weight. But skipping meals doesn't help you lose weight and is not good for you, because you can miss out on essential nutrients.</a:t>
            </a:r>
          </a:p>
          <a:p>
            <a:pPr marL="342900" indent="-342900">
              <a:buFont typeface="+mj-lt"/>
              <a:buAutoNum type="arabicPeriod"/>
            </a:pPr>
            <a:r>
              <a:rPr lang="en-US" b="1" dirty="0" smtClean="0"/>
              <a:t>Aim to eat at least five portions of a variety of fruits and vegetables a day</a:t>
            </a:r>
            <a:r>
              <a:rPr lang="en-US" dirty="0" smtClean="0"/>
              <a:t>. They are good sources of many of the vitamins and minerals your body needs.</a:t>
            </a:r>
          </a:p>
          <a:p>
            <a:pPr marL="342900" indent="-342900">
              <a:buFont typeface="+mj-lt"/>
              <a:buAutoNum type="arabicPeriod"/>
            </a:pPr>
            <a:r>
              <a:rPr lang="en-US" b="1" dirty="0" smtClean="0"/>
              <a:t>At snack time, swap foods that are high in saturated fat or sugars</a:t>
            </a:r>
            <a:r>
              <a:rPr lang="en-US" dirty="0" smtClean="0"/>
              <a:t> </a:t>
            </a:r>
            <a:r>
              <a:rPr lang="en-US" b="1" dirty="0" smtClean="0"/>
              <a:t>for healthier choices</a:t>
            </a:r>
            <a:r>
              <a:rPr lang="en-US" dirty="0" smtClean="0"/>
              <a:t>. Both saturated fat and sugar are high in calories, so if you eat these foods often you're more likely to become overweight.</a:t>
            </a:r>
          </a:p>
          <a:p>
            <a:pPr marL="342900" indent="-342900">
              <a:buFont typeface="+mj-lt"/>
              <a:buAutoNum type="arabicPeriod"/>
            </a:pPr>
            <a:r>
              <a:rPr lang="en-US" b="1" dirty="0" smtClean="0"/>
              <a:t>Make sure you drink enough fluids</a:t>
            </a:r>
            <a:r>
              <a:rPr lang="en-US" dirty="0" smtClean="0"/>
              <a:t>. Aim to drink six to eight glasses of fluids a day: water, unsweetened fruit juices (diluted with water) and milk are all healthy choices.</a:t>
            </a:r>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685800"/>
            <a:ext cx="441191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Bibliography</a:t>
            </a:r>
          </a:p>
        </p:txBody>
      </p:sp>
      <p:sp>
        <p:nvSpPr>
          <p:cNvPr id="3" name="TextBox 2"/>
          <p:cNvSpPr txBox="1"/>
          <p:nvPr/>
        </p:nvSpPr>
        <p:spPr>
          <a:xfrm>
            <a:off x="838200" y="2057400"/>
            <a:ext cx="7543800" cy="2862322"/>
          </a:xfrm>
          <a:prstGeom prst="rect">
            <a:avLst/>
          </a:prstGeom>
          <a:noFill/>
        </p:spPr>
        <p:txBody>
          <a:bodyPr wrap="square" rtlCol="0">
            <a:spAutoFit/>
          </a:bodyPr>
          <a:lstStyle/>
          <a:p>
            <a:pPr marL="342900" indent="-342900">
              <a:buAutoNum type="arabicPeriod"/>
            </a:pPr>
            <a:r>
              <a:rPr lang="en-US" dirty="0" smtClean="0">
                <a:solidFill>
                  <a:schemeClr val="bg1"/>
                </a:solidFill>
              </a:rPr>
              <a:t>www.nutritionist-resource.org.uk</a:t>
            </a:r>
          </a:p>
          <a:p>
            <a:pPr marL="342900" indent="-342900">
              <a:buAutoNum type="arabicPeriod"/>
            </a:pPr>
            <a:r>
              <a:rPr lang="en-US" dirty="0" smtClean="0">
                <a:solidFill>
                  <a:schemeClr val="bg1"/>
                </a:solidFill>
              </a:rPr>
              <a:t>www.iloveindia.com</a:t>
            </a:r>
          </a:p>
          <a:p>
            <a:pPr marL="342900" indent="-342900">
              <a:buAutoNum type="arabicPeriod"/>
            </a:pPr>
            <a:r>
              <a:rPr lang="en-US" dirty="0" smtClean="0">
                <a:solidFill>
                  <a:schemeClr val="bg1"/>
                </a:solidFill>
              </a:rPr>
              <a:t>www.ilsi-india.org</a:t>
            </a:r>
          </a:p>
          <a:p>
            <a:pPr marL="342900" indent="-342900">
              <a:buAutoNum type="arabicPeriod"/>
            </a:pPr>
            <a:r>
              <a:rPr lang="en-US" dirty="0" smtClean="0">
                <a:solidFill>
                  <a:schemeClr val="bg1"/>
                </a:solidFill>
              </a:rPr>
              <a:t>www.ext.colostate.edu</a:t>
            </a:r>
          </a:p>
          <a:p>
            <a:pPr marL="342900" indent="-342900">
              <a:buAutoNum type="arabicPeriod"/>
            </a:pPr>
            <a:r>
              <a:rPr lang="en-US" dirty="0" smtClean="0">
                <a:solidFill>
                  <a:schemeClr val="bg1"/>
                </a:solidFill>
              </a:rPr>
              <a:t>www.google.com</a:t>
            </a:r>
          </a:p>
          <a:p>
            <a:pPr marL="342900" indent="-342900">
              <a:buAutoNum type="arabicPeriod"/>
            </a:pPr>
            <a:r>
              <a:rPr lang="en-US" dirty="0" smtClean="0">
                <a:solidFill>
                  <a:schemeClr val="bg1"/>
                </a:solidFill>
              </a:rPr>
              <a:t>www.wikipedia.org</a:t>
            </a:r>
          </a:p>
          <a:p>
            <a:pPr marL="342900" indent="-342900">
              <a:buAutoNum type="arabicPeriod"/>
            </a:pPr>
            <a:r>
              <a:rPr lang="en-US" dirty="0" smtClean="0">
                <a:solidFill>
                  <a:schemeClr val="bg1"/>
                </a:solidFill>
              </a:rPr>
              <a:t>www.agritech.tnau.ac.in</a:t>
            </a:r>
          </a:p>
          <a:p>
            <a:pPr marL="342900" indent="-342900">
              <a:buAutoNum type="arabicPeriod"/>
            </a:pPr>
            <a:r>
              <a:rPr lang="en-US" dirty="0" smtClean="0">
                <a:solidFill>
                  <a:schemeClr val="bg1"/>
                </a:solidFill>
              </a:rPr>
              <a:t>www.rspharmchem.com</a:t>
            </a:r>
          </a:p>
          <a:p>
            <a:pPr marL="342900" indent="-342900">
              <a:buAutoNum type="arabicPeriod"/>
            </a:pPr>
            <a:r>
              <a:rPr lang="en-US" dirty="0" smtClean="0">
                <a:solidFill>
                  <a:schemeClr val="bg1"/>
                </a:solidFill>
              </a:rPr>
              <a:t>www.nhs.uk</a:t>
            </a:r>
            <a:endParaRPr lang="en-US" dirty="0" smtClean="0">
              <a:solidFill>
                <a:schemeClr val="bg1"/>
              </a:solidFill>
            </a:endParaRPr>
          </a:p>
          <a:p>
            <a:pPr marL="342900" indent="-342900">
              <a:buAutoNum type="arabicPeriod"/>
            </a:pPr>
            <a:r>
              <a:rPr lang="en-US" dirty="0" smtClean="0">
                <a:solidFill>
                  <a:schemeClr val="bg1"/>
                </a:solidFill>
              </a:rPr>
              <a:t>www.images.google.com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57400" y="533400"/>
            <a:ext cx="488454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CONCLUSION</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TextBox 3"/>
          <p:cNvSpPr txBox="1"/>
          <p:nvPr/>
        </p:nvSpPr>
        <p:spPr>
          <a:xfrm>
            <a:off x="838200" y="1676400"/>
            <a:ext cx="7467600" cy="3970318"/>
          </a:xfrm>
          <a:prstGeom prst="rect">
            <a:avLst/>
          </a:prstGeom>
          <a:noFill/>
        </p:spPr>
        <p:txBody>
          <a:bodyPr wrap="square" rtlCol="0">
            <a:spAutoFit/>
          </a:bodyPr>
          <a:lstStyle/>
          <a:p>
            <a:r>
              <a:rPr lang="en-US" dirty="0" smtClean="0"/>
              <a:t>There are several things that we learnt from this project. We learnt the importance of an adequate diet in our life. As life goes in the fast lane, we also need to get buckled up and be prepared for any problem. This project helped us understand several problems related to nutrition and the difference between an average girl and a sportswoman. It has helped improve  our analytical skills by analyzing the various nutritional requirements in UK and India.</a:t>
            </a:r>
          </a:p>
          <a:p>
            <a:r>
              <a:rPr lang="en-US" dirty="0" smtClean="0"/>
              <a:t>It is interesting to find that both the governments stress upon calcium and water intake in case of sportswomen. Also both, though restricting high intake of fats have classified it as an essential nutrient without which the body will not perform at its best.</a:t>
            </a:r>
          </a:p>
          <a:p>
            <a:r>
              <a:rPr lang="en-US" dirty="0" smtClean="0"/>
              <a:t>We have also learnt about the daily nourishment which has encouraged us to find the nutritional details of our meal before having it. Thus we have been encouraged to lead a fitter and healthier life.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Rectangle 2"/>
          <p:cNvSpPr/>
          <p:nvPr/>
        </p:nvSpPr>
        <p:spPr>
          <a:xfrm>
            <a:off x="2667001" y="457200"/>
            <a:ext cx="3465757" cy="923330"/>
          </a:xfrm>
          <a:prstGeom prst="rect">
            <a:avLst/>
          </a:prstGeom>
          <a:noFill/>
        </p:spPr>
        <p:txBody>
          <a:bodyPr wrap="none" lIns="91440" tIns="45720" rIns="91440" bIns="45720">
            <a:spAutoFit/>
          </a:bodyPr>
          <a:lstStyle/>
          <a:p>
            <a:pPr algn="ctr"/>
            <a:r>
              <a:rPr lang="en-US" sz="54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Definitions</a:t>
            </a:r>
            <a:endParaRPr lang="en-US" sz="54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4" name="TextBox 3"/>
          <p:cNvSpPr txBox="1"/>
          <p:nvPr/>
        </p:nvSpPr>
        <p:spPr>
          <a:xfrm>
            <a:off x="445467" y="1600200"/>
            <a:ext cx="8001000" cy="5016758"/>
          </a:xfrm>
          <a:prstGeom prst="rect">
            <a:avLst/>
          </a:prstGeom>
          <a:noFill/>
        </p:spPr>
        <p:txBody>
          <a:bodyPr wrap="square" rtlCol="0">
            <a:spAutoFit/>
          </a:bodyPr>
          <a:lstStyle/>
          <a:p>
            <a:pPr marL="342900" indent="-342900">
              <a:buFont typeface="+mj-lt"/>
              <a:buAutoNum type="arabicPeriod"/>
            </a:pPr>
            <a:r>
              <a:rPr lang="en-US" sz="3200" b="1" dirty="0" smtClean="0"/>
              <a:t>NUTRITION: </a:t>
            </a:r>
            <a:r>
              <a:rPr lang="en-US" sz="3200" dirty="0" smtClean="0"/>
              <a:t> It is a process through which the body gets the required nutrients from outside for the growth and maintenance of the state of order of our body.</a:t>
            </a:r>
          </a:p>
          <a:p>
            <a:pPr marL="342900" indent="-342900">
              <a:buFont typeface="+mj-lt"/>
              <a:buAutoNum type="arabicPeriod"/>
            </a:pPr>
            <a:r>
              <a:rPr lang="en-US" sz="3200" b="1" dirty="0" smtClean="0"/>
              <a:t>ADOLESCENCE</a:t>
            </a:r>
            <a:r>
              <a:rPr lang="en-US" sz="3200" b="1" dirty="0"/>
              <a:t>: </a:t>
            </a:r>
            <a:r>
              <a:rPr lang="en-US" sz="3200" dirty="0" smtClean="0"/>
              <a:t>The period </a:t>
            </a:r>
            <a:r>
              <a:rPr lang="en-US" sz="3200" dirty="0"/>
              <a:t>of life, when the body </a:t>
            </a:r>
            <a:r>
              <a:rPr lang="en-US" sz="3200" dirty="0" smtClean="0"/>
              <a:t>undergoes changes</a:t>
            </a:r>
            <a:r>
              <a:rPr lang="en-US" sz="3200" dirty="0"/>
              <a:t>, leading to </a:t>
            </a:r>
            <a:r>
              <a:rPr lang="en-US" sz="3200" dirty="0" smtClean="0"/>
              <a:t>reproductive maturity</a:t>
            </a:r>
            <a:r>
              <a:rPr lang="en-US" sz="3200" dirty="0"/>
              <a:t>, is called </a:t>
            </a:r>
            <a:r>
              <a:rPr lang="en-US" sz="3200" dirty="0" smtClean="0"/>
              <a:t>adolescence. Adolescence </a:t>
            </a:r>
            <a:r>
              <a:rPr lang="en-US" sz="3200" dirty="0"/>
              <a:t>begins around the age </a:t>
            </a:r>
            <a:r>
              <a:rPr lang="en-US" sz="3200" dirty="0" smtClean="0"/>
              <a:t>of 11 </a:t>
            </a:r>
            <a:r>
              <a:rPr lang="en-US" sz="3200" dirty="0"/>
              <a:t>and lasts </a:t>
            </a:r>
            <a:r>
              <a:rPr lang="en-US" sz="3200" dirty="0" smtClean="0"/>
              <a:t>up to </a:t>
            </a:r>
            <a:r>
              <a:rPr lang="en-US" sz="3200" dirty="0"/>
              <a:t>18 or 19 years of age</a:t>
            </a:r>
            <a:r>
              <a:rPr lang="en-US" sz="3200" dirty="0" smtClean="0"/>
              <a:t>. Such children are called adolescents, or “teens.”</a:t>
            </a:r>
            <a:endParaRPr lang="en-US" sz="3200" dirty="0"/>
          </a:p>
        </p:txBody>
      </p:sp>
    </p:spTree>
    <p:extLst>
      <p:ext uri="{BB962C8B-B14F-4D97-AF65-F5344CB8AC3E}">
        <p14:creationId xmlns="" xmlns:p14="http://schemas.microsoft.com/office/powerpoint/2010/main" val="1490797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28801" y="1600200"/>
            <a:ext cx="5426486" cy="3416320"/>
          </a:xfrm>
          <a:prstGeom prst="rect">
            <a:avLst/>
          </a:prstGeom>
          <a:noFill/>
        </p:spPr>
        <p:txBody>
          <a:bodyPr wrap="none" lIns="91440" tIns="45720" rIns="91440" bIns="45720">
            <a:spAutoFit/>
          </a:bodyPr>
          <a:lstStyle/>
          <a:p>
            <a:pPr algn="ctr"/>
            <a:r>
              <a:rPr lang="en-US" sz="7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Nutrition </a:t>
            </a:r>
            <a:r>
              <a:rPr lang="en-US" sz="7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in</a:t>
            </a:r>
          </a:p>
          <a:p>
            <a:pPr algn="ctr"/>
            <a:r>
              <a:rPr lang="en-US" sz="7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en-US" sz="7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Adolescent</a:t>
            </a:r>
          </a:p>
          <a:p>
            <a:pPr algn="ctr"/>
            <a:r>
              <a:rPr lang="en-US" sz="7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Girls</a:t>
            </a:r>
            <a:endParaRPr lang="en-US" sz="72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0" scaled="1"/>
          <a:tileRect/>
        </a:gradFill>
        <a:effectLst/>
      </p:bgPr>
    </p:bg>
    <p:spTree>
      <p:nvGrpSpPr>
        <p:cNvPr id="1" name=""/>
        <p:cNvGrpSpPr/>
        <p:nvPr/>
      </p:nvGrpSpPr>
      <p:grpSpPr>
        <a:xfrm>
          <a:off x="0" y="0"/>
          <a:ext cx="0" cy="0"/>
          <a:chOff x="0" y="0"/>
          <a:chExt cx="0" cy="0"/>
        </a:xfrm>
      </p:grpSpPr>
      <p:sp>
        <p:nvSpPr>
          <p:cNvPr id="3" name="TextBox 2"/>
          <p:cNvSpPr txBox="1"/>
          <p:nvPr/>
        </p:nvSpPr>
        <p:spPr>
          <a:xfrm>
            <a:off x="685801" y="1143000"/>
            <a:ext cx="7934481" cy="2677656"/>
          </a:xfrm>
          <a:prstGeom prst="rect">
            <a:avLst/>
          </a:prstGeom>
          <a:noFill/>
        </p:spPr>
        <p:txBody>
          <a:bodyPr wrap="square" rtlCol="0">
            <a:spAutoFit/>
          </a:bodyPr>
          <a:lstStyle/>
          <a:p>
            <a:pPr marL="285750" indent="-285750">
              <a:buFont typeface="Arial" pitchFamily="34" charset="0"/>
              <a:buChar char="•"/>
            </a:pPr>
            <a:r>
              <a:rPr lang="en-US" sz="2400" dirty="0" smtClean="0"/>
              <a:t>Vulnerable Group- Exposed to variety of foods both good and bad for the body.</a:t>
            </a:r>
          </a:p>
          <a:p>
            <a:pPr marL="285750" indent="-285750">
              <a:buFont typeface="Arial" pitchFamily="34" charset="0"/>
              <a:buChar char="•"/>
            </a:pPr>
            <a:r>
              <a:rPr lang="en-US" sz="2400" dirty="0" smtClean="0"/>
              <a:t>Calculation: Nutrition is mainly calculated on the basis of daily intake of different nutrients in the body like calories, proteins, irons and minerals.</a:t>
            </a:r>
          </a:p>
          <a:p>
            <a:pPr algn="ctr"/>
            <a:endParaRPr lang="en-US" sz="2400" dirty="0"/>
          </a:p>
          <a:p>
            <a:pPr algn="ctr"/>
            <a:r>
              <a:rPr lang="en-US" sz="2400" dirty="0" smtClean="0"/>
              <a:t>Nutritional Requirements</a:t>
            </a:r>
            <a:endParaRPr lang="en-US" sz="2400" dirty="0"/>
          </a:p>
        </p:txBody>
      </p:sp>
      <p:graphicFrame>
        <p:nvGraphicFramePr>
          <p:cNvPr id="4" name="Table 3"/>
          <p:cNvGraphicFramePr>
            <a:graphicFrameLocks noGrp="1"/>
          </p:cNvGraphicFramePr>
          <p:nvPr>
            <p:extLst>
              <p:ext uri="{D42A27DB-BD31-4B8C-83A1-F6EECF244321}">
                <p14:modId xmlns="" xmlns:p14="http://schemas.microsoft.com/office/powerpoint/2010/main" val="3753411987"/>
              </p:ext>
            </p:extLst>
          </p:nvPr>
        </p:nvGraphicFramePr>
        <p:xfrm>
          <a:off x="2590800" y="3886201"/>
          <a:ext cx="4064000" cy="2763520"/>
        </p:xfrm>
        <a:graphic>
          <a:graphicData uri="http://schemas.openxmlformats.org/drawingml/2006/table">
            <a:tbl>
              <a:tblPr firstRow="1" bandRow="1">
                <a:tableStyleId>{5C22544A-7EE6-4342-B048-85BDC9FD1C3A}</a:tableStyleId>
              </a:tblPr>
              <a:tblGrid>
                <a:gridCol w="2032000"/>
                <a:gridCol w="2032000"/>
              </a:tblGrid>
              <a:tr h="640080">
                <a:tc>
                  <a:txBody>
                    <a:bodyPr/>
                    <a:lstStyle/>
                    <a:p>
                      <a:r>
                        <a:rPr lang="en-US" sz="1800" dirty="0" smtClean="0"/>
                        <a:t>Nutrients</a:t>
                      </a:r>
                      <a:endParaRPr lang="en-US" sz="1800" dirty="0"/>
                    </a:p>
                  </a:txBody>
                  <a:tcPr/>
                </a:tc>
                <a:tc>
                  <a:txBody>
                    <a:bodyPr/>
                    <a:lstStyle/>
                    <a:p>
                      <a:r>
                        <a:rPr lang="en-US" sz="1800" dirty="0" smtClean="0"/>
                        <a:t>Requirement for</a:t>
                      </a:r>
                      <a:r>
                        <a:rPr lang="en-US" sz="1800" baseline="0" dirty="0" smtClean="0"/>
                        <a:t> girls</a:t>
                      </a:r>
                      <a:endParaRPr lang="en-US" sz="1800" dirty="0"/>
                    </a:p>
                  </a:txBody>
                  <a:tcPr/>
                </a:tc>
              </a:tr>
              <a:tr h="370840">
                <a:tc>
                  <a:txBody>
                    <a:bodyPr/>
                    <a:lstStyle/>
                    <a:p>
                      <a:r>
                        <a:rPr lang="en-US" sz="1800" dirty="0" smtClean="0"/>
                        <a:t>Calories</a:t>
                      </a:r>
                      <a:endParaRPr lang="en-US" sz="1800" dirty="0"/>
                    </a:p>
                  </a:txBody>
                  <a:tcPr/>
                </a:tc>
                <a:tc>
                  <a:txBody>
                    <a:bodyPr/>
                    <a:lstStyle/>
                    <a:p>
                      <a:r>
                        <a:rPr lang="en-US" sz="1800" dirty="0" smtClean="0"/>
                        <a:t>2200</a:t>
                      </a:r>
                      <a:endParaRPr lang="en-US" sz="1800" dirty="0"/>
                    </a:p>
                  </a:txBody>
                  <a:tcPr/>
                </a:tc>
              </a:tr>
              <a:tr h="370840">
                <a:tc>
                  <a:txBody>
                    <a:bodyPr/>
                    <a:lstStyle/>
                    <a:p>
                      <a:r>
                        <a:rPr lang="en-US" sz="1800" dirty="0" smtClean="0"/>
                        <a:t>Protein</a:t>
                      </a:r>
                      <a:endParaRPr lang="en-US" sz="1800" dirty="0"/>
                    </a:p>
                  </a:txBody>
                  <a:tcPr/>
                </a:tc>
                <a:tc>
                  <a:txBody>
                    <a:bodyPr/>
                    <a:lstStyle/>
                    <a:p>
                      <a:r>
                        <a:rPr lang="en-US" sz="1800" dirty="0" smtClean="0"/>
                        <a:t>0.8g/kg</a:t>
                      </a:r>
                      <a:endParaRPr lang="en-US" sz="1800" dirty="0"/>
                    </a:p>
                  </a:txBody>
                  <a:tcPr/>
                </a:tc>
              </a:tr>
              <a:tr h="370840">
                <a:tc>
                  <a:txBody>
                    <a:bodyPr/>
                    <a:lstStyle/>
                    <a:p>
                      <a:r>
                        <a:rPr lang="en-US" sz="1800" dirty="0" smtClean="0"/>
                        <a:t>Calcium</a:t>
                      </a:r>
                      <a:endParaRPr lang="en-US" sz="1800" dirty="0"/>
                    </a:p>
                  </a:txBody>
                  <a:tcPr/>
                </a:tc>
                <a:tc>
                  <a:txBody>
                    <a:bodyPr/>
                    <a:lstStyle/>
                    <a:p>
                      <a:r>
                        <a:rPr lang="en-US" sz="1800" dirty="0" smtClean="0"/>
                        <a:t>1500 mg</a:t>
                      </a:r>
                      <a:endParaRPr lang="en-US" sz="1800" dirty="0"/>
                    </a:p>
                  </a:txBody>
                  <a:tcPr/>
                </a:tc>
              </a:tr>
              <a:tr h="640080">
                <a:tc>
                  <a:txBody>
                    <a:bodyPr/>
                    <a:lstStyle/>
                    <a:p>
                      <a:r>
                        <a:rPr lang="en-US" sz="1800" dirty="0" smtClean="0"/>
                        <a:t>Fats</a:t>
                      </a:r>
                      <a:endParaRPr lang="en-US" sz="1800" dirty="0"/>
                    </a:p>
                  </a:txBody>
                  <a:tcPr/>
                </a:tc>
                <a:tc>
                  <a:txBody>
                    <a:bodyPr/>
                    <a:lstStyle/>
                    <a:p>
                      <a:r>
                        <a:rPr lang="en-US" sz="1800" dirty="0" smtClean="0"/>
                        <a:t>660 calories</a:t>
                      </a:r>
                      <a:endParaRPr lang="en-US" sz="1800" dirty="0"/>
                    </a:p>
                  </a:txBody>
                  <a:tcPr/>
                </a:tc>
              </a:tr>
              <a:tr h="370840">
                <a:tc>
                  <a:txBody>
                    <a:bodyPr/>
                    <a:lstStyle/>
                    <a:p>
                      <a:r>
                        <a:rPr lang="en-US" sz="1800" dirty="0" smtClean="0"/>
                        <a:t>Iron</a:t>
                      </a:r>
                      <a:endParaRPr lang="en-US" sz="1800" dirty="0"/>
                    </a:p>
                  </a:txBody>
                  <a:tcPr/>
                </a:tc>
                <a:tc>
                  <a:txBody>
                    <a:bodyPr/>
                    <a:lstStyle/>
                    <a:p>
                      <a:r>
                        <a:rPr lang="en-US" sz="1800" dirty="0" smtClean="0"/>
                        <a:t>15 mg</a:t>
                      </a:r>
                      <a:endParaRPr lang="en-US" sz="1800" dirty="0"/>
                    </a:p>
                  </a:txBody>
                  <a:tcPr/>
                </a:tc>
              </a:tr>
            </a:tbl>
          </a:graphicData>
        </a:graphic>
      </p:graphicFrame>
    </p:spTree>
    <p:extLst>
      <p:ext uri="{BB962C8B-B14F-4D97-AF65-F5344CB8AC3E}">
        <p14:creationId xmlns="" xmlns:p14="http://schemas.microsoft.com/office/powerpoint/2010/main" val="31638497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1800" y="381000"/>
            <a:ext cx="2828017" cy="923330"/>
          </a:xfrm>
          <a:prstGeom prst="rect">
            <a:avLst/>
          </a:prstGeom>
          <a:noFill/>
        </p:spPr>
        <p:txBody>
          <a:bodyPr wrap="none" lIns="91440" tIns="45720" rIns="91440" bIns="45720">
            <a:spAutoFit/>
          </a:bodyPr>
          <a:lstStyle/>
          <a:p>
            <a:pPr algn="ctr"/>
            <a:r>
              <a:rPr lang="en-U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Concerns</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3" name="TextBox 2"/>
          <p:cNvSpPr txBox="1"/>
          <p:nvPr/>
        </p:nvSpPr>
        <p:spPr>
          <a:xfrm>
            <a:off x="381000" y="1600200"/>
            <a:ext cx="8458200" cy="4339650"/>
          </a:xfrm>
          <a:prstGeom prst="rect">
            <a:avLst/>
          </a:prstGeom>
          <a:noFill/>
        </p:spPr>
        <p:txBody>
          <a:bodyPr wrap="square" rtlCol="0">
            <a:spAutoFit/>
          </a:bodyPr>
          <a:lstStyle/>
          <a:p>
            <a:r>
              <a:rPr lang="en-US" sz="2000" dirty="0" smtClean="0"/>
              <a:t>In this lifestyle, adolescents hardly get required nutrition.</a:t>
            </a:r>
          </a:p>
          <a:p>
            <a:pPr marL="228600" indent="-228600">
              <a:buFont typeface="Wingdings" pitchFamily="2" charset="2"/>
              <a:buChar char="v"/>
            </a:pPr>
            <a:r>
              <a:rPr lang="en-US" sz="2400" u="sng" dirty="0" smtClean="0"/>
              <a:t>Calcium</a:t>
            </a:r>
            <a:r>
              <a:rPr lang="en-US" sz="2000" dirty="0" smtClean="0"/>
              <a:t>: is a major concern. Only 20% of teen girls eat required calcium (recommended calcium requires 3 cups milk, 1 oz cheese, ½ cup broccoli, 1 orange, 1 cup cereal per day). Vitamin D is also required to absorb this calcium.</a:t>
            </a:r>
          </a:p>
          <a:p>
            <a:pPr marL="228600" indent="-228600">
              <a:buFont typeface="Wingdings" pitchFamily="2" charset="2"/>
              <a:buChar char="v"/>
            </a:pPr>
            <a:r>
              <a:rPr lang="en-US" sz="2400" u="sng" dirty="0" smtClean="0"/>
              <a:t>Soda intake</a:t>
            </a:r>
            <a:r>
              <a:rPr lang="en-US" sz="2000" dirty="0" smtClean="0"/>
              <a:t>: A lot of youngsters drink carbonated soda. These provide more calories than required and very less amount of other nutrients. </a:t>
            </a:r>
          </a:p>
          <a:p>
            <a:pPr marL="228600" indent="-228600">
              <a:buFont typeface="Wingdings" pitchFamily="2" charset="2"/>
              <a:buChar char="v"/>
            </a:pPr>
            <a:r>
              <a:rPr lang="en-US" sz="2400" u="sng" dirty="0" smtClean="0"/>
              <a:t>Junk food</a:t>
            </a:r>
            <a:r>
              <a:rPr lang="en-US" sz="2000" dirty="0" smtClean="0"/>
              <a:t>: Several fast food joints provide teenagers with the option of eating more unhealthy foods rich in fats and carbohydrates. They also indulge in unhealthy eating due to peer pressure.</a:t>
            </a:r>
          </a:p>
          <a:p>
            <a:pPr marL="228600" indent="-228600">
              <a:buFont typeface="Wingdings" pitchFamily="2" charset="2"/>
              <a:buChar char="v"/>
            </a:pPr>
            <a:r>
              <a:rPr lang="en-US" sz="2400" u="sng" dirty="0" smtClean="0"/>
              <a:t>Mindset</a:t>
            </a:r>
            <a:r>
              <a:rPr lang="en-US" sz="2000" dirty="0" smtClean="0"/>
              <a:t>: Girls often tend to be slim and thus try to eat less or lose more weight than they need to. In other cases, they may indulge in over-eating due to a variety of reasons.</a:t>
            </a:r>
            <a:endParaRPr lang="en-US" sz="2000" u="sng" dirty="0"/>
          </a:p>
        </p:txBody>
      </p:sp>
    </p:spTree>
    <p:extLst>
      <p:ext uri="{BB962C8B-B14F-4D97-AF65-F5344CB8AC3E}">
        <p14:creationId xmlns="" xmlns:p14="http://schemas.microsoft.com/office/powerpoint/2010/main" val="1545273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201" y="381000"/>
            <a:ext cx="2891689" cy="923330"/>
          </a:xfrm>
          <a:prstGeom prst="rect">
            <a:avLst/>
          </a:prstGeom>
          <a:noFill/>
        </p:spPr>
        <p:txBody>
          <a:bodyPr wrap="none" lIns="91440" tIns="45720" rIns="91440" bIns="45720">
            <a:spAutoFit/>
          </a:bodyPr>
          <a:lstStyle/>
          <a:p>
            <a:pPr algn="ctr"/>
            <a:r>
              <a:rPr lang="en-US"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Problems</a:t>
            </a:r>
            <a:endParaRPr lang="en-US"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3" name="TextBox 2"/>
          <p:cNvSpPr txBox="1"/>
          <p:nvPr/>
        </p:nvSpPr>
        <p:spPr>
          <a:xfrm>
            <a:off x="457200" y="1524001"/>
            <a:ext cx="8001000" cy="4955203"/>
          </a:xfrm>
          <a:prstGeom prst="rect">
            <a:avLst/>
          </a:prstGeom>
          <a:noFill/>
        </p:spPr>
        <p:txBody>
          <a:bodyPr wrap="square" rtlCol="0">
            <a:spAutoFit/>
          </a:bodyPr>
          <a:lstStyle/>
          <a:p>
            <a:r>
              <a:rPr lang="en-US" sz="2000" dirty="0" smtClean="0"/>
              <a:t>Eating unhealthily in adolescence can lead to problems throughout life. Some of these are:</a:t>
            </a:r>
          </a:p>
          <a:p>
            <a:pPr marL="168275" indent="-168275">
              <a:buFont typeface="Courier New" pitchFamily="49" charset="0"/>
              <a:buChar char="o"/>
            </a:pPr>
            <a:r>
              <a:rPr lang="en-US" sz="2400" u="sng" dirty="0" smtClean="0"/>
              <a:t>Deficiency Diseases</a:t>
            </a:r>
            <a:r>
              <a:rPr lang="en-US" sz="2000" dirty="0" smtClean="0"/>
              <a:t>: Eating less than the required amount can cause several deficiency diseases such as xeropthalmia, night blindness, rickets, scurvy, and osteoporosis, which is seen especially in girls due to lack of Vitamin D and Calcium</a:t>
            </a:r>
          </a:p>
          <a:p>
            <a:pPr marL="168275" indent="-168275">
              <a:buFont typeface="Courier New" pitchFamily="49" charset="0"/>
              <a:buChar char="o"/>
            </a:pPr>
            <a:r>
              <a:rPr lang="en-US" sz="2400" u="sng" dirty="0" smtClean="0"/>
              <a:t>Obesity</a:t>
            </a:r>
            <a:r>
              <a:rPr lang="en-US" sz="2000" dirty="0" smtClean="0"/>
              <a:t>: Obesity can often result in several other ailments such as sleep apnea, Hepatic Steatosis, Orthopedic problems, high blood pressure and other cardiovascular diseases.</a:t>
            </a:r>
          </a:p>
          <a:p>
            <a:pPr marL="168275" indent="-168275">
              <a:buFont typeface="Courier New" pitchFamily="49" charset="0"/>
              <a:buChar char="o"/>
            </a:pPr>
            <a:r>
              <a:rPr lang="en-US" sz="2400" u="sng" dirty="0" smtClean="0"/>
              <a:t>Type 2 Diabetes</a:t>
            </a:r>
            <a:r>
              <a:rPr lang="en-US" sz="2000" dirty="0" smtClean="0"/>
              <a:t>: There is quite an increase in the instances of adolescents with type 2 diabetes. This leads to tremendous public health implications.</a:t>
            </a:r>
          </a:p>
          <a:p>
            <a:pPr marL="168275" indent="-168275">
              <a:buFont typeface="Courier New" pitchFamily="49" charset="0"/>
              <a:buChar char="o"/>
            </a:pPr>
            <a:r>
              <a:rPr lang="en-US" sz="2400" u="sng" dirty="0" smtClean="0"/>
              <a:t>Eating Disorders</a:t>
            </a:r>
            <a:r>
              <a:rPr lang="en-US" sz="2000" dirty="0" smtClean="0"/>
              <a:t>: Different habits may also cause eating disorders such as Anorexia Nervosa(excess dieting), Bulimia Nervosa(binge eating and purging) and binge eating disorder.</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https://encrypted-tbn0.gstatic.com/images?q=tbn:ANd9GcSVU0LiipeJWpcv5M1HDyXirP1yPIIvJBOzgD9A6hH_TVVNW6W-6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8" name="Picture 4" descr="https://encrypted-tbn0.gstatic.com/images?q=tbn:ANd9GcSVU0LiipeJWpcv5M1HDyXirP1yPIIvJBOzgD9A6hH_TVVNW6W-6w"/>
          <p:cNvPicPr>
            <a:picLocks noChangeAspect="1" noChangeArrowheads="1"/>
          </p:cNvPicPr>
          <p:nvPr/>
        </p:nvPicPr>
        <p:blipFill>
          <a:blip r:embed="rId2"/>
          <a:srcRect/>
          <a:stretch>
            <a:fillRect/>
          </a:stretch>
        </p:blipFill>
        <p:spPr bwMode="auto">
          <a:xfrm>
            <a:off x="4419600" y="152400"/>
            <a:ext cx="3662312" cy="2743200"/>
          </a:xfrm>
          <a:prstGeom prst="rect">
            <a:avLst/>
          </a:prstGeom>
          <a:noFill/>
        </p:spPr>
      </p:pic>
      <p:pic>
        <p:nvPicPr>
          <p:cNvPr id="1036" name="Picture 12" descr="http://unstabletimes.freeservers.com/images/purging2.jpg"/>
          <p:cNvPicPr>
            <a:picLocks noChangeAspect="1" noChangeArrowheads="1"/>
          </p:cNvPicPr>
          <p:nvPr/>
        </p:nvPicPr>
        <p:blipFill>
          <a:blip r:embed="rId3"/>
          <a:srcRect/>
          <a:stretch>
            <a:fillRect/>
          </a:stretch>
        </p:blipFill>
        <p:spPr bwMode="auto">
          <a:xfrm>
            <a:off x="990600" y="304800"/>
            <a:ext cx="2981325" cy="2714626"/>
          </a:xfrm>
          <a:prstGeom prst="rect">
            <a:avLst/>
          </a:prstGeom>
          <a:noFill/>
        </p:spPr>
      </p:pic>
      <p:pic>
        <p:nvPicPr>
          <p:cNvPr id="13" name="Picture 12" descr="Picture1.jpg"/>
          <p:cNvPicPr>
            <a:picLocks noChangeAspect="1"/>
          </p:cNvPicPr>
          <p:nvPr/>
        </p:nvPicPr>
        <p:blipFill>
          <a:blip r:embed="rId4"/>
          <a:stretch>
            <a:fillRect/>
          </a:stretch>
        </p:blipFill>
        <p:spPr>
          <a:xfrm>
            <a:off x="609601" y="2971800"/>
            <a:ext cx="2714625" cy="3638550"/>
          </a:xfrm>
          <a:prstGeom prst="rect">
            <a:avLst/>
          </a:prstGeom>
        </p:spPr>
      </p:pic>
      <p:pic>
        <p:nvPicPr>
          <p:cNvPr id="99330" name="Picture 2" descr="http://news.xinhuanet.com/english/2007-03/06/xin_2720304061005265150093.jpg"/>
          <p:cNvPicPr>
            <a:picLocks noChangeAspect="1" noChangeArrowheads="1"/>
          </p:cNvPicPr>
          <p:nvPr/>
        </p:nvPicPr>
        <p:blipFill>
          <a:blip r:embed="rId5"/>
          <a:srcRect/>
          <a:stretch>
            <a:fillRect/>
          </a:stretch>
        </p:blipFill>
        <p:spPr bwMode="auto">
          <a:xfrm>
            <a:off x="4648200" y="3276600"/>
            <a:ext cx="3429000" cy="28575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16200000" scaled="1"/>
          <a:tileRect/>
        </a:gradFill>
        <a:effectLst/>
      </p:bgPr>
    </p:bg>
    <p:spTree>
      <p:nvGrpSpPr>
        <p:cNvPr id="1" name=""/>
        <p:cNvGrpSpPr/>
        <p:nvPr/>
      </p:nvGrpSpPr>
      <p:grpSpPr>
        <a:xfrm>
          <a:off x="0" y="0"/>
          <a:ext cx="0" cy="0"/>
          <a:chOff x="0" y="0"/>
          <a:chExt cx="0" cy="0"/>
        </a:xfrm>
      </p:grpSpPr>
      <p:sp>
        <p:nvSpPr>
          <p:cNvPr id="3" name="Rectangle 2"/>
          <p:cNvSpPr/>
          <p:nvPr/>
        </p:nvSpPr>
        <p:spPr>
          <a:xfrm>
            <a:off x="228601" y="152400"/>
            <a:ext cx="8677440" cy="1754326"/>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Factors influencing</a:t>
            </a:r>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food</a:t>
            </a:r>
          </a:p>
          <a:p>
            <a:pPr algn="ctr"/>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habits</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TextBox 4"/>
          <p:cNvSpPr txBox="1"/>
          <p:nvPr/>
        </p:nvSpPr>
        <p:spPr>
          <a:xfrm>
            <a:off x="304800" y="2133601"/>
            <a:ext cx="8610600" cy="4401205"/>
          </a:xfrm>
          <a:prstGeom prst="rect">
            <a:avLst/>
          </a:prstGeom>
          <a:noFill/>
        </p:spPr>
        <p:txBody>
          <a:bodyPr wrap="square" rtlCol="0">
            <a:spAutoFit/>
          </a:bodyPr>
          <a:lstStyle/>
          <a:p>
            <a:r>
              <a:rPr lang="en-US" sz="2800" dirty="0" smtClean="0"/>
              <a:t>Various factors affect adolescent girls’ food habits:</a:t>
            </a:r>
          </a:p>
          <a:p>
            <a:pPr marL="0" lvl="3">
              <a:buFont typeface="Arial" pitchFamily="34" charset="0"/>
              <a:buChar char="•"/>
            </a:pPr>
            <a:r>
              <a:rPr lang="en-US" sz="2800" dirty="0" smtClean="0">
                <a:solidFill>
                  <a:schemeClr val="tx2">
                    <a:lumMod val="40000"/>
                    <a:lumOff val="60000"/>
                  </a:schemeClr>
                </a:solidFill>
              </a:rPr>
              <a:t>Psychological Influences</a:t>
            </a:r>
            <a:r>
              <a:rPr lang="en-US" sz="2800" dirty="0" smtClean="0"/>
              <a:t>: </a:t>
            </a:r>
          </a:p>
          <a:p>
            <a:pPr marL="1033463" lvl="5" indent="-119063">
              <a:buFont typeface="Wingdings" pitchFamily="2" charset="2"/>
              <a:buChar char="Ø"/>
            </a:pPr>
            <a:r>
              <a:rPr lang="en-US" sz="2800" dirty="0" smtClean="0"/>
              <a:t>Early childhood experiences, exposure, genetics</a:t>
            </a:r>
          </a:p>
          <a:p>
            <a:pPr marL="1033463" lvl="5" indent="-119063">
              <a:buFont typeface="Wingdings" pitchFamily="2" charset="2"/>
              <a:buChar char="Ø"/>
            </a:pPr>
            <a:r>
              <a:rPr lang="en-US" sz="2800" dirty="0" smtClean="0"/>
              <a:t>“Eating healthy” only a weak motivator</a:t>
            </a:r>
          </a:p>
          <a:p>
            <a:pPr marL="1033463" lvl="5" indent="-119063">
              <a:buFont typeface="Wingdings" pitchFamily="2" charset="2"/>
              <a:buChar char="Ø"/>
            </a:pPr>
            <a:r>
              <a:rPr lang="en-US" sz="2800" dirty="0" smtClean="0"/>
              <a:t>Eating only junk food with friends, healthy at home</a:t>
            </a:r>
          </a:p>
          <a:p>
            <a:pPr marL="0" lvl="5">
              <a:buFont typeface="Arial" pitchFamily="34" charset="0"/>
              <a:buChar char="•"/>
            </a:pPr>
            <a:r>
              <a:rPr lang="en-US" sz="2800" dirty="0" smtClean="0">
                <a:solidFill>
                  <a:schemeClr val="tx2">
                    <a:lumMod val="40000"/>
                    <a:lumOff val="60000"/>
                  </a:schemeClr>
                </a:solidFill>
              </a:rPr>
              <a:t>Lifestyle</a:t>
            </a:r>
            <a:r>
              <a:rPr lang="en-US" sz="2800" dirty="0" smtClean="0"/>
              <a:t>:</a:t>
            </a:r>
          </a:p>
          <a:p>
            <a:pPr marL="1033463" indent="-119063">
              <a:buFont typeface="Wingdings" pitchFamily="2" charset="2"/>
              <a:buChar char="Ø"/>
            </a:pPr>
            <a:r>
              <a:rPr lang="en-US" sz="2800" dirty="0" smtClean="0"/>
              <a:t>Sleep preferred more than breakfast</a:t>
            </a:r>
          </a:p>
          <a:p>
            <a:pPr marL="1033463" indent="-119063">
              <a:buFont typeface="Wingdings" pitchFamily="2" charset="2"/>
              <a:buChar char="Ø"/>
            </a:pPr>
            <a:r>
              <a:rPr lang="en-US" sz="2800" dirty="0" smtClean="0"/>
              <a:t>Dining outside home</a:t>
            </a:r>
          </a:p>
          <a:p>
            <a:pPr marL="1033463" indent="-119063">
              <a:buFont typeface="Wingdings" pitchFamily="2" charset="2"/>
              <a:buChar char="Ø"/>
            </a:pPr>
            <a:r>
              <a:rPr lang="en-US" sz="2800" dirty="0" smtClean="0"/>
              <a:t>Increasing fast food availability </a:t>
            </a:r>
            <a:endParaRPr lang="en-US" sz="2800" dirty="0"/>
          </a:p>
        </p:txBody>
      </p:sp>
    </p:spTree>
    <p:extLst>
      <p:ext uri="{BB962C8B-B14F-4D97-AF65-F5344CB8AC3E}">
        <p14:creationId xmlns="" xmlns:p14="http://schemas.microsoft.com/office/powerpoint/2010/main" val="3512994894"/>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_rels/theme6.xml.rels><?xml version="1.0" encoding="UTF-8" standalone="yes"?>
<Relationships xmlns="http://schemas.openxmlformats.org/package/2006/relationships"><Relationship Id="rId1" Type="http://schemas.openxmlformats.org/officeDocument/2006/relationships/image" Target="../media/image5.jpeg"/></Relationships>
</file>

<file path=ppt/theme/_rels/them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image" Target="../media/image6.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5.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6.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7.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5D625224446D428F2B0330C5188A18" ma:contentTypeVersion="0" ma:contentTypeDescription="Create a new document." ma:contentTypeScope="" ma:versionID="4152042d967a7d6ef852cdb3fdbef3f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78B884-376E-47F2-9F0D-E396CAF629A4}"/>
</file>

<file path=customXml/itemProps2.xml><?xml version="1.0" encoding="utf-8"?>
<ds:datastoreItem xmlns:ds="http://schemas.openxmlformats.org/officeDocument/2006/customXml" ds:itemID="{E911C551-2C18-4DDC-A9D9-9F6C38DA8D11}"/>
</file>

<file path=customXml/itemProps3.xml><?xml version="1.0" encoding="utf-8"?>
<ds:datastoreItem xmlns:ds="http://schemas.openxmlformats.org/officeDocument/2006/customXml" ds:itemID="{259A3879-EDE1-4FE1-9588-A87FB4B36C72}"/>
</file>

<file path=docProps/app.xml><?xml version="1.0" encoding="utf-8"?>
<Properties xmlns="http://schemas.openxmlformats.org/officeDocument/2006/extended-properties" xmlns:vt="http://schemas.openxmlformats.org/officeDocument/2006/docPropsVTypes">
  <Template>Apex</Template>
  <TotalTime>901</TotalTime>
  <Words>2079</Words>
  <Application>Microsoft Office PowerPoint</Application>
  <PresentationFormat>On-screen Show (4:3)</PresentationFormat>
  <Paragraphs>132</Paragraphs>
  <Slides>26</Slides>
  <Notes>1</Notes>
  <HiddenSlides>0</HiddenSlides>
  <MMClips>0</MMClips>
  <ScaleCrop>false</ScaleCrop>
  <HeadingPairs>
    <vt:vector size="4" baseType="variant">
      <vt:variant>
        <vt:lpstr>Theme</vt:lpstr>
      </vt:variant>
      <vt:variant>
        <vt:i4>7</vt:i4>
      </vt:variant>
      <vt:variant>
        <vt:lpstr>Slide Titles</vt:lpstr>
      </vt:variant>
      <vt:variant>
        <vt:i4>26</vt:i4>
      </vt:variant>
    </vt:vector>
  </HeadingPairs>
  <TitlesOfParts>
    <vt:vector size="33" baseType="lpstr">
      <vt:lpstr>Office Theme</vt:lpstr>
      <vt:lpstr>Apex</vt:lpstr>
      <vt:lpstr>Metro</vt:lpstr>
      <vt:lpstr>Concourse</vt:lpstr>
      <vt:lpstr>Verve</vt:lpstr>
      <vt:lpstr>Opulent</vt:lpstr>
      <vt:lpstr>Paper</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shruti</dc:creator>
  <cp:lastModifiedBy>Jitesh</cp:lastModifiedBy>
  <cp:revision>95</cp:revision>
  <dcterms:created xsi:type="dcterms:W3CDTF">2013-04-24T13:14:22Z</dcterms:created>
  <dcterms:modified xsi:type="dcterms:W3CDTF">2013-09-23T17:54:00Z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0x010100645D625224446D428F2B0330C5188A18</vt:lpwstr>
  </property>
</Properties>
</file>