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5" r:id="rId3"/>
    <p:sldId id="276" r:id="rId4"/>
    <p:sldId id="294" r:id="rId5"/>
    <p:sldId id="295" r:id="rId6"/>
    <p:sldId id="291" r:id="rId7"/>
    <p:sldId id="289" r:id="rId8"/>
    <p:sldId id="260" r:id="rId9"/>
    <p:sldId id="268" r:id="rId10"/>
    <p:sldId id="287" r:id="rId11"/>
    <p:sldId id="284" r:id="rId12"/>
    <p:sldId id="28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AC0"/>
    <a:srgbClr val="E06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74"/>
  </p:normalViewPr>
  <p:slideViewPr>
    <p:cSldViewPr snapToGrid="0" snapToObjects="1">
      <p:cViewPr varScale="1">
        <p:scale>
          <a:sx n="68" d="100"/>
          <a:sy n="68" d="100"/>
        </p:scale>
        <p:origin x="756" y="48"/>
      </p:cViewPr>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9B4DF-162A-894B-A794-BBBFFD8FB3BF}"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CE6F7-B4E6-8D4B-9C11-A05E87EC30E4}" type="slidenum">
              <a:rPr lang="en-US" smtClean="0"/>
              <a:t>‹#›</a:t>
            </a:fld>
            <a:endParaRPr lang="en-US"/>
          </a:p>
        </p:txBody>
      </p:sp>
    </p:spTree>
    <p:extLst>
      <p:ext uri="{BB962C8B-B14F-4D97-AF65-F5344CB8AC3E}">
        <p14:creationId xmlns:p14="http://schemas.microsoft.com/office/powerpoint/2010/main" val="173858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7953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36750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1107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2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7"/>
            <a:ext cx="5181600" cy="379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7"/>
            <a:ext cx="5181600" cy="379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5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020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8A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47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019832"/>
            <a:ext cx="12192000" cy="838168"/>
          </a:xfrm>
          <a:prstGeom prst="rect">
            <a:avLst/>
          </a:prstGeom>
          <a:solidFill>
            <a:srgbClr val="E06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2517" y="6137322"/>
            <a:ext cx="546785" cy="564816"/>
          </a:xfrm>
          <a:prstGeom prst="rect">
            <a:avLst/>
          </a:prstGeom>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940800" y="6174558"/>
            <a:ext cx="3123512" cy="528719"/>
          </a:xfrm>
          <a:prstGeom prst="rect">
            <a:avLst/>
          </a:prstGeom>
        </p:spPr>
      </p:pic>
    </p:spTree>
    <p:extLst>
      <p:ext uri="{BB962C8B-B14F-4D97-AF65-F5344CB8AC3E}">
        <p14:creationId xmlns:p14="http://schemas.microsoft.com/office/powerpoint/2010/main" val="1935251236"/>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5" r:id="rId4"/>
  </p:sldLayoutIdLst>
  <p:txStyles>
    <p:title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chemeClr val="bg1"/>
          </a:solidFill>
          <a:latin typeface="Neutraface Text Book" charset="0"/>
          <a:ea typeface="Neutraface Text Book" charset="0"/>
          <a:cs typeface="Neutraface Text Book" charset="0"/>
        </a:defRPr>
      </a:lvl1pPr>
      <a:lvl2pPr marL="685783" indent="-228594" algn="l" defTabSz="914377" rtl="0" eaLnBrk="1" latinLnBrk="0" hangingPunct="1">
        <a:lnSpc>
          <a:spcPct val="90000"/>
        </a:lnSpc>
        <a:spcBef>
          <a:spcPts val="500"/>
        </a:spcBef>
        <a:buFont typeface="Arial"/>
        <a:buChar char="•"/>
        <a:defRPr sz="2400" b="0" i="0" kern="1200">
          <a:solidFill>
            <a:schemeClr val="bg1"/>
          </a:solidFill>
          <a:latin typeface="Neutraface Text Book" charset="0"/>
          <a:ea typeface="Neutraface Text Book" charset="0"/>
          <a:cs typeface="Neutraface Text Book" charset="0"/>
        </a:defRPr>
      </a:lvl2pPr>
      <a:lvl3pPr marL="1142971" indent="-228594" algn="l" defTabSz="914377" rtl="0" eaLnBrk="1" latinLnBrk="0" hangingPunct="1">
        <a:lnSpc>
          <a:spcPct val="90000"/>
        </a:lnSpc>
        <a:spcBef>
          <a:spcPts val="500"/>
        </a:spcBef>
        <a:buFont typeface="Arial"/>
        <a:buChar char="•"/>
        <a:defRPr sz="2000" b="0" i="0" kern="1200">
          <a:solidFill>
            <a:schemeClr val="bg1"/>
          </a:solidFill>
          <a:latin typeface="Neutraface Text Book" charset="0"/>
          <a:ea typeface="Neutraface Text Book" charset="0"/>
          <a:cs typeface="Neutraface Text Book" charset="0"/>
        </a:defRPr>
      </a:lvl3pPr>
      <a:lvl4pPr marL="1600160" indent="-228594" algn="l" defTabSz="914377" rtl="0" eaLnBrk="1" latinLnBrk="0" hangingPunct="1">
        <a:lnSpc>
          <a:spcPct val="90000"/>
        </a:lnSpc>
        <a:spcBef>
          <a:spcPts val="500"/>
        </a:spcBef>
        <a:buFont typeface="Arial"/>
        <a:buChar char="•"/>
        <a:defRPr sz="1800" b="0" i="0" kern="1200">
          <a:solidFill>
            <a:schemeClr val="bg1"/>
          </a:solidFill>
          <a:latin typeface="Neutraface Text Book" charset="0"/>
          <a:ea typeface="Neutraface Text Book" charset="0"/>
          <a:cs typeface="Neutraface Text Book" charset="0"/>
        </a:defRPr>
      </a:lvl4pPr>
      <a:lvl5pPr marL="2057349" indent="-228594" algn="l" defTabSz="914377" rtl="0" eaLnBrk="1" latinLnBrk="0" hangingPunct="1">
        <a:lnSpc>
          <a:spcPct val="90000"/>
        </a:lnSpc>
        <a:spcBef>
          <a:spcPts val="500"/>
        </a:spcBef>
        <a:buFont typeface="Arial"/>
        <a:buChar char="•"/>
        <a:defRPr sz="1800" b="0" i="0" kern="1200">
          <a:solidFill>
            <a:schemeClr val="bg1"/>
          </a:solidFill>
          <a:latin typeface="Neutraface Text Book" charset="0"/>
          <a:ea typeface="Neutraface Text Book" charset="0"/>
          <a:cs typeface="Neutraface Text Book"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8A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68" y="324657"/>
            <a:ext cx="12192000" cy="2852737"/>
          </a:xfrm>
        </p:spPr>
        <p:txBody>
          <a:bodyPr>
            <a:noAutofit/>
          </a:bodyPr>
          <a:lstStyle/>
          <a:p>
            <a:pPr algn="ctr"/>
            <a:r>
              <a:rPr lang="en-US" sz="6600" dirty="0"/>
              <a:t>Level 1 / 2 </a:t>
            </a:r>
            <a:br>
              <a:rPr lang="en-US" sz="6600" dirty="0"/>
            </a:br>
            <a:r>
              <a:rPr lang="en-US" sz="6600" dirty="0"/>
              <a:t>Child Development</a:t>
            </a:r>
          </a:p>
        </p:txBody>
      </p:sp>
      <p:sp>
        <p:nvSpPr>
          <p:cNvPr id="3" name="Content Placeholder 2">
            <a:extLst>
              <a:ext uri="{FF2B5EF4-FFF2-40B4-BE49-F238E27FC236}">
                <a16:creationId xmlns:a16="http://schemas.microsoft.com/office/drawing/2014/main" id="{C95EC926-F3CF-45DA-AE99-3149E615F75E}"/>
              </a:ext>
            </a:extLst>
          </p:cNvPr>
          <p:cNvSpPr txBox="1">
            <a:spLocks/>
          </p:cNvSpPr>
          <p:nvPr/>
        </p:nvSpPr>
        <p:spPr>
          <a:xfrm>
            <a:off x="-14068" y="5360837"/>
            <a:ext cx="12206068" cy="395986"/>
          </a:xfrm>
          <a:prstGeom prst="rect">
            <a:avLst/>
          </a:prstGeom>
        </p:spPr>
        <p:txBody>
          <a:bodyPr vert="horz" lIns="91440" tIns="45720" rIns="91440" bIns="45720" rtlCol="0" anchor="t">
            <a:normAutofit fontScale="92500"/>
          </a:bodyPr>
          <a:lstStyle>
            <a:lvl1pPr marL="0" indent="0" algn="l" defTabSz="914377" rtl="0" eaLnBrk="1" latinLnBrk="0" hangingPunct="1">
              <a:lnSpc>
                <a:spcPct val="90000"/>
              </a:lnSpc>
              <a:spcBef>
                <a:spcPts val="1000"/>
              </a:spcBef>
              <a:buFont typeface="Arial"/>
              <a:buNone/>
              <a:defRPr sz="2400" b="0" i="0" kern="1200">
                <a:solidFill>
                  <a:schemeClr val="tx1">
                    <a:tint val="75000"/>
                  </a:schemeClr>
                </a:solidFill>
                <a:latin typeface="Neutraface Text Book" charset="0"/>
                <a:ea typeface="Neutraface Text Book" charset="0"/>
                <a:cs typeface="Neutraface Text Book" charset="0"/>
              </a:defRPr>
            </a:lvl1pPr>
            <a:lvl2pPr marL="457189" indent="0" algn="l" defTabSz="914377" rtl="0" eaLnBrk="1" latinLnBrk="0" hangingPunct="1">
              <a:lnSpc>
                <a:spcPct val="90000"/>
              </a:lnSpc>
              <a:spcBef>
                <a:spcPts val="500"/>
              </a:spcBef>
              <a:buFont typeface="Arial"/>
              <a:buNone/>
              <a:defRPr sz="2000" b="0" i="0" kern="1200">
                <a:solidFill>
                  <a:schemeClr val="tx1">
                    <a:tint val="75000"/>
                  </a:schemeClr>
                </a:solidFill>
                <a:latin typeface="Neutraface Text Book" charset="0"/>
                <a:ea typeface="Neutraface Text Book" charset="0"/>
                <a:cs typeface="Neutraface Text Book" charset="0"/>
              </a:defRPr>
            </a:lvl2pPr>
            <a:lvl3pPr marL="914377" indent="0" algn="l" defTabSz="914377" rtl="0" eaLnBrk="1" latinLnBrk="0" hangingPunct="1">
              <a:lnSpc>
                <a:spcPct val="90000"/>
              </a:lnSpc>
              <a:spcBef>
                <a:spcPts val="500"/>
              </a:spcBef>
              <a:buFont typeface="Arial"/>
              <a:buNone/>
              <a:defRPr sz="1800" b="0" i="0" kern="1200">
                <a:solidFill>
                  <a:schemeClr val="tx1">
                    <a:tint val="75000"/>
                  </a:schemeClr>
                </a:solidFill>
                <a:latin typeface="Neutraface Text Book" charset="0"/>
                <a:ea typeface="Neutraface Text Book" charset="0"/>
                <a:cs typeface="Neutraface Text Book" charset="0"/>
              </a:defRPr>
            </a:lvl3pPr>
            <a:lvl4pPr marL="1371566" indent="0" algn="l" defTabSz="914377" rtl="0" eaLnBrk="1" latinLnBrk="0" hangingPunct="1">
              <a:lnSpc>
                <a:spcPct val="90000"/>
              </a:lnSpc>
              <a:spcBef>
                <a:spcPts val="500"/>
              </a:spcBef>
              <a:buFont typeface="Arial"/>
              <a:buNone/>
              <a:defRPr sz="1600" b="0" i="0" kern="1200">
                <a:solidFill>
                  <a:schemeClr val="tx1">
                    <a:tint val="75000"/>
                  </a:schemeClr>
                </a:solidFill>
                <a:latin typeface="Neutraface Text Book" charset="0"/>
                <a:ea typeface="Neutraface Text Book" charset="0"/>
                <a:cs typeface="Neutraface Text Book" charset="0"/>
              </a:defRPr>
            </a:lvl4pPr>
            <a:lvl5pPr marL="1828754" indent="0" algn="l" defTabSz="914377" rtl="0" eaLnBrk="1" latinLnBrk="0" hangingPunct="1">
              <a:lnSpc>
                <a:spcPct val="90000"/>
              </a:lnSpc>
              <a:spcBef>
                <a:spcPts val="500"/>
              </a:spcBef>
              <a:buFont typeface="Arial"/>
              <a:buNone/>
              <a:defRPr sz="1600" b="0" i="0" kern="1200">
                <a:solidFill>
                  <a:schemeClr val="tx1">
                    <a:tint val="75000"/>
                  </a:schemeClr>
                </a:solidFill>
                <a:latin typeface="Neutraface Text Book" charset="0"/>
                <a:ea typeface="Neutraface Text Book" charset="0"/>
                <a:cs typeface="Neutraface Text Book" charset="0"/>
              </a:defRPr>
            </a:lvl5pPr>
            <a:lvl6pPr marL="2285943" indent="0" algn="l" defTabSz="914377"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a:r>
              <a:rPr lang="en-US" dirty="0">
                <a:solidFill>
                  <a:schemeClr val="bg1"/>
                </a:solidFill>
                <a:latin typeface="Neutraface Text Book"/>
              </a:rPr>
              <a:t>KEY TEACHERS: Mrs Derwent, Mrs Burton &amp; Mrs Wood 			HEAD OF DEPT: Mrs Derwent</a:t>
            </a:r>
            <a:endParaRPr lang="en-US" dirty="0">
              <a:solidFill>
                <a:schemeClr val="bg1"/>
              </a:solidFill>
            </a:endParaRPr>
          </a:p>
        </p:txBody>
      </p:sp>
      <p:pic>
        <p:nvPicPr>
          <p:cNvPr id="10" name="Picture 9">
            <a:extLst>
              <a:ext uri="{FF2B5EF4-FFF2-40B4-BE49-F238E27FC236}">
                <a16:creationId xmlns:a16="http://schemas.microsoft.com/office/drawing/2014/main" id="{12A57BC0-8BED-4419-A0E6-7209296111BE}"/>
              </a:ext>
            </a:extLst>
          </p:cNvPr>
          <p:cNvPicPr>
            <a:picLocks noChangeAspect="1"/>
          </p:cNvPicPr>
          <p:nvPr/>
        </p:nvPicPr>
        <p:blipFill>
          <a:blip r:embed="rId2"/>
          <a:stretch>
            <a:fillRect/>
          </a:stretch>
        </p:blipFill>
        <p:spPr>
          <a:xfrm>
            <a:off x="194236" y="172623"/>
            <a:ext cx="2181225" cy="2095500"/>
          </a:xfrm>
          <a:prstGeom prst="rect">
            <a:avLst/>
          </a:prstGeom>
        </p:spPr>
      </p:pic>
      <p:pic>
        <p:nvPicPr>
          <p:cNvPr id="11" name="Picture 10">
            <a:extLst>
              <a:ext uri="{FF2B5EF4-FFF2-40B4-BE49-F238E27FC236}">
                <a16:creationId xmlns:a16="http://schemas.microsoft.com/office/drawing/2014/main" id="{6B6615A0-4483-455F-A161-A0BBFC484FA1}"/>
              </a:ext>
            </a:extLst>
          </p:cNvPr>
          <p:cNvPicPr>
            <a:picLocks noChangeAspect="1"/>
          </p:cNvPicPr>
          <p:nvPr/>
        </p:nvPicPr>
        <p:blipFill>
          <a:blip r:embed="rId3"/>
          <a:stretch>
            <a:fillRect/>
          </a:stretch>
        </p:blipFill>
        <p:spPr>
          <a:xfrm>
            <a:off x="8759264" y="172623"/>
            <a:ext cx="3238500" cy="1409700"/>
          </a:xfrm>
          <a:prstGeom prst="rect">
            <a:avLst/>
          </a:prstGeom>
        </p:spPr>
      </p:pic>
      <p:pic>
        <p:nvPicPr>
          <p:cNvPr id="12" name="Picture 11">
            <a:extLst>
              <a:ext uri="{FF2B5EF4-FFF2-40B4-BE49-F238E27FC236}">
                <a16:creationId xmlns:a16="http://schemas.microsoft.com/office/drawing/2014/main" id="{AE5E8CD9-0A89-4C6F-ABA8-8951164B446C}"/>
              </a:ext>
            </a:extLst>
          </p:cNvPr>
          <p:cNvPicPr>
            <a:picLocks noChangeAspect="1"/>
          </p:cNvPicPr>
          <p:nvPr/>
        </p:nvPicPr>
        <p:blipFill>
          <a:blip r:embed="rId4"/>
          <a:stretch>
            <a:fillRect/>
          </a:stretch>
        </p:blipFill>
        <p:spPr>
          <a:xfrm>
            <a:off x="8629489" y="3429000"/>
            <a:ext cx="3102117" cy="1744941"/>
          </a:xfrm>
          <a:prstGeom prst="rect">
            <a:avLst/>
          </a:prstGeom>
        </p:spPr>
      </p:pic>
      <p:pic>
        <p:nvPicPr>
          <p:cNvPr id="13" name="Picture 12">
            <a:extLst>
              <a:ext uri="{FF2B5EF4-FFF2-40B4-BE49-F238E27FC236}">
                <a16:creationId xmlns:a16="http://schemas.microsoft.com/office/drawing/2014/main" id="{EECBBF5E-4D4D-4DFC-97DB-CEE0C2F32DDF}"/>
              </a:ext>
            </a:extLst>
          </p:cNvPr>
          <p:cNvPicPr>
            <a:picLocks noChangeAspect="1"/>
          </p:cNvPicPr>
          <p:nvPr/>
        </p:nvPicPr>
        <p:blipFill>
          <a:blip r:embed="rId5"/>
          <a:stretch>
            <a:fillRect/>
          </a:stretch>
        </p:blipFill>
        <p:spPr>
          <a:xfrm>
            <a:off x="323555" y="3459520"/>
            <a:ext cx="3102117" cy="1744941"/>
          </a:xfrm>
          <a:prstGeom prst="rect">
            <a:avLst/>
          </a:prstGeom>
        </p:spPr>
      </p:pic>
      <p:pic>
        <p:nvPicPr>
          <p:cNvPr id="14" name="Picture 13">
            <a:extLst>
              <a:ext uri="{FF2B5EF4-FFF2-40B4-BE49-F238E27FC236}">
                <a16:creationId xmlns:a16="http://schemas.microsoft.com/office/drawing/2014/main" id="{3E9F5C08-DCC2-450B-B522-04CD60728409}"/>
              </a:ext>
            </a:extLst>
          </p:cNvPr>
          <p:cNvPicPr>
            <a:picLocks noChangeAspect="1"/>
          </p:cNvPicPr>
          <p:nvPr/>
        </p:nvPicPr>
        <p:blipFill>
          <a:blip r:embed="rId6"/>
          <a:stretch>
            <a:fillRect/>
          </a:stretch>
        </p:blipFill>
        <p:spPr>
          <a:xfrm>
            <a:off x="3670460" y="3429000"/>
            <a:ext cx="4714240" cy="1775461"/>
          </a:xfrm>
          <a:prstGeom prst="rect">
            <a:avLst/>
          </a:prstGeom>
        </p:spPr>
      </p:pic>
    </p:spTree>
    <p:extLst>
      <p:ext uri="{BB962C8B-B14F-4D97-AF65-F5344CB8AC3E}">
        <p14:creationId xmlns:p14="http://schemas.microsoft.com/office/powerpoint/2010/main" val="18203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132556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pPr algn="ctr"/>
            <a:r>
              <a:rPr lang="en-GB" sz="3200" dirty="0"/>
              <a:t>WHAT SKILLS YOU WILL DEVELOP AND WHERE THOSE SKILLS MIGHT TAKE YOU - Student Testimonials</a:t>
            </a:r>
          </a:p>
        </p:txBody>
      </p:sp>
      <p:pic>
        <p:nvPicPr>
          <p:cNvPr id="2" name="Picture 1">
            <a:extLst>
              <a:ext uri="{FF2B5EF4-FFF2-40B4-BE49-F238E27FC236}">
                <a16:creationId xmlns:a16="http://schemas.microsoft.com/office/drawing/2014/main" id="{564B7228-FFF2-46D7-9184-4A4A3007FE27}"/>
              </a:ext>
            </a:extLst>
          </p:cNvPr>
          <p:cNvPicPr>
            <a:picLocks noChangeAspect="1"/>
          </p:cNvPicPr>
          <p:nvPr/>
        </p:nvPicPr>
        <p:blipFill>
          <a:blip r:embed="rId2"/>
          <a:stretch>
            <a:fillRect/>
          </a:stretch>
        </p:blipFill>
        <p:spPr>
          <a:xfrm>
            <a:off x="8046412" y="3263704"/>
            <a:ext cx="4145588" cy="2765107"/>
          </a:xfrm>
          <a:prstGeom prst="rect">
            <a:avLst/>
          </a:prstGeom>
        </p:spPr>
      </p:pic>
      <p:sp>
        <p:nvSpPr>
          <p:cNvPr id="3" name="Rectangle 2">
            <a:extLst>
              <a:ext uri="{FF2B5EF4-FFF2-40B4-BE49-F238E27FC236}">
                <a16:creationId xmlns:a16="http://schemas.microsoft.com/office/drawing/2014/main" id="{C9B31E14-A78B-4767-AF37-27D11AC57F03}"/>
              </a:ext>
            </a:extLst>
          </p:cNvPr>
          <p:cNvSpPr/>
          <p:nvPr/>
        </p:nvSpPr>
        <p:spPr>
          <a:xfrm>
            <a:off x="389206" y="1325563"/>
            <a:ext cx="7362092" cy="3970318"/>
          </a:xfrm>
          <a:prstGeom prst="rect">
            <a:avLst/>
          </a:prstGeom>
        </p:spPr>
        <p:txBody>
          <a:bodyPr wrap="square">
            <a:spAutoFit/>
          </a:bodyPr>
          <a:lstStyle/>
          <a:p>
            <a:r>
              <a:rPr lang="en-US" dirty="0">
                <a:solidFill>
                  <a:schemeClr val="bg1"/>
                </a:solidFill>
                <a:cs typeface="Calibri"/>
              </a:rPr>
              <a:t>“I chose this subject as I would love to go into a career with children, my dream career is a nursery teacher.  </a:t>
            </a:r>
          </a:p>
          <a:p>
            <a:endParaRPr lang="en-US" dirty="0">
              <a:solidFill>
                <a:schemeClr val="bg1"/>
              </a:solidFill>
              <a:cs typeface="Calibri"/>
            </a:endParaRPr>
          </a:p>
          <a:p>
            <a:r>
              <a:rPr lang="en-US" dirty="0">
                <a:solidFill>
                  <a:schemeClr val="bg1"/>
                </a:solidFill>
                <a:cs typeface="Calibri"/>
              </a:rPr>
              <a:t>Child development has given me a different subject perspective, in the sense that you’re learning about life and you know you are going to use it someday. I have loved learning about the development and growth of children, I have enjoyed the fun activities, and if you listen well it is an easy subject to understand. I have worked so hard on this course and the homework definitely helps to boost your knowledge and keeps it fresh in your mind, along with giving you a sense of achievement when tasks have been completed. It has given me confidence and is rewarding, along with giving me an insight into lots of career options ranging from nursery teaching to becoming a nanny.  I plan to use my hard work and go into a workplace where I can apply this knowledge and continue being rewarded.”</a:t>
            </a:r>
            <a:endParaRPr lang="en-US" dirty="0">
              <a:solidFill>
                <a:schemeClr val="bg1"/>
              </a:solidFill>
            </a:endParaRPr>
          </a:p>
        </p:txBody>
      </p:sp>
    </p:spTree>
    <p:extLst>
      <p:ext uri="{BB962C8B-B14F-4D97-AF65-F5344CB8AC3E}">
        <p14:creationId xmlns:p14="http://schemas.microsoft.com/office/powerpoint/2010/main" val="175538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2151"/>
            <a:ext cx="12192001" cy="1325563"/>
          </a:xfrm>
          <a:prstGeom prst="rect">
            <a:avLst/>
          </a:prstGeom>
        </p:spPr>
        <p:txBody>
          <a:bodyPr vert="horz" lIns="91440" tIns="45720" rIns="91440" bIns="45720" rtlCol="0" anchor="ctr">
            <a:normAutofit fontScale="85000" lnSpcReduction="10000"/>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SKILLS YOU WILL DEVELOP AND WHERE THOSE SKILLS MIGHT TAKE YOU - Life after Level 1 / 2 Child Development</a:t>
            </a:r>
          </a:p>
        </p:txBody>
      </p:sp>
      <p:sp>
        <p:nvSpPr>
          <p:cNvPr id="7" name="Rectangle 6"/>
          <p:cNvSpPr/>
          <p:nvPr/>
        </p:nvSpPr>
        <p:spPr>
          <a:xfrm>
            <a:off x="-1" y="1377714"/>
            <a:ext cx="9748911" cy="4615182"/>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3200" dirty="0">
                <a:solidFill>
                  <a:schemeClr val="bg1"/>
                </a:solidFill>
              </a:rPr>
              <a:t>6</a:t>
            </a:r>
            <a:r>
              <a:rPr lang="en-GB" sz="3200" baseline="30000" dirty="0">
                <a:solidFill>
                  <a:schemeClr val="bg1"/>
                </a:solidFill>
              </a:rPr>
              <a:t>th</a:t>
            </a:r>
            <a:r>
              <a:rPr lang="en-GB" sz="3200" dirty="0">
                <a:solidFill>
                  <a:schemeClr val="bg1"/>
                </a:solidFill>
              </a:rPr>
              <a:t> form at DSHS – Health and Social Care</a:t>
            </a:r>
          </a:p>
          <a:p>
            <a:pPr marL="285750" indent="-285750">
              <a:buFont typeface="Arial" panose="020B0604020202020204" pitchFamily="34" charset="0"/>
              <a:buChar char="•"/>
            </a:pPr>
            <a:r>
              <a:rPr lang="en-GB" sz="3200" dirty="0">
                <a:solidFill>
                  <a:schemeClr val="bg1"/>
                </a:solidFill>
              </a:rPr>
              <a:t>College</a:t>
            </a:r>
          </a:p>
          <a:p>
            <a:pPr marL="285750" indent="-285750">
              <a:buFont typeface="Arial" panose="020B0604020202020204" pitchFamily="34" charset="0"/>
              <a:buChar char="•"/>
            </a:pPr>
            <a:r>
              <a:rPr lang="en-GB" sz="3200" dirty="0">
                <a:solidFill>
                  <a:schemeClr val="bg1"/>
                </a:solidFill>
              </a:rPr>
              <a:t>Apprenticeships</a:t>
            </a:r>
          </a:p>
          <a:p>
            <a:pPr marL="285750" indent="-285750">
              <a:buFont typeface="Arial" panose="020B0604020202020204" pitchFamily="34" charset="0"/>
              <a:buChar char="•"/>
            </a:pPr>
            <a:r>
              <a:rPr lang="en-GB" sz="3200" dirty="0">
                <a:solidFill>
                  <a:schemeClr val="bg1"/>
                </a:solidFill>
              </a:rPr>
              <a:t>University</a:t>
            </a:r>
          </a:p>
          <a:p>
            <a:pPr marL="285750" indent="-285750">
              <a:buFont typeface="Arial" panose="020B0604020202020204" pitchFamily="34" charset="0"/>
              <a:buChar char="•"/>
            </a:pPr>
            <a:r>
              <a:rPr lang="en-GB" sz="3200" dirty="0">
                <a:solidFill>
                  <a:schemeClr val="bg1"/>
                </a:solidFill>
              </a:rPr>
              <a:t>Abundance of career opportunities</a:t>
            </a:r>
          </a:p>
        </p:txBody>
      </p:sp>
      <p:pic>
        <p:nvPicPr>
          <p:cNvPr id="3" name="Picture 2">
            <a:extLst>
              <a:ext uri="{FF2B5EF4-FFF2-40B4-BE49-F238E27FC236}">
                <a16:creationId xmlns:a16="http://schemas.microsoft.com/office/drawing/2014/main" id="{2A1C8013-0A35-4FF2-89D5-ADDA0A5AA4B0}"/>
              </a:ext>
            </a:extLst>
          </p:cNvPr>
          <p:cNvPicPr>
            <a:picLocks noChangeAspect="1"/>
          </p:cNvPicPr>
          <p:nvPr/>
        </p:nvPicPr>
        <p:blipFill>
          <a:blip r:embed="rId2"/>
          <a:stretch>
            <a:fillRect/>
          </a:stretch>
        </p:blipFill>
        <p:spPr>
          <a:xfrm>
            <a:off x="7249849" y="2703277"/>
            <a:ext cx="4942151" cy="3289619"/>
          </a:xfrm>
          <a:prstGeom prst="rect">
            <a:avLst/>
          </a:prstGeom>
        </p:spPr>
      </p:pic>
    </p:spTree>
    <p:extLst>
      <p:ext uri="{BB962C8B-B14F-4D97-AF65-F5344CB8AC3E}">
        <p14:creationId xmlns:p14="http://schemas.microsoft.com/office/powerpoint/2010/main" val="27663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52151"/>
            <a:ext cx="1219200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SKILLS YOU WILL DEVELOP AND WHERE THOSE SKILLS MIGHT TAKE YOU - Potential careers</a:t>
            </a:r>
          </a:p>
        </p:txBody>
      </p:sp>
      <p:sp>
        <p:nvSpPr>
          <p:cNvPr id="8" name="Rectangle 7"/>
          <p:cNvSpPr/>
          <p:nvPr/>
        </p:nvSpPr>
        <p:spPr>
          <a:xfrm>
            <a:off x="0" y="1377714"/>
            <a:ext cx="5275386" cy="4615182"/>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b="1" dirty="0">
                <a:solidFill>
                  <a:schemeClr val="bg1"/>
                </a:solidFill>
                <a:latin typeface="Segoe UI" panose="020B0502040204020203" pitchFamily="34" charset="0"/>
              </a:rPr>
              <a:t>What jobs will this help us get in the future?</a:t>
            </a:r>
          </a:p>
          <a:p>
            <a:pPr lvl="0">
              <a:defRPr/>
            </a:pPr>
            <a:r>
              <a:rPr lang="en-GB" dirty="0">
                <a:solidFill>
                  <a:schemeClr val="bg1"/>
                </a:solidFill>
              </a:rPr>
              <a:t>You could look at it from a 'transferable skills' point of view. By doing a qualification in child development you are showing potential employers that you are creative, hard working, independent, motivated, practical, patient, can work well independently and as part of team. It shows you are not just good at writing answers on an exam paper. </a:t>
            </a:r>
          </a:p>
          <a:p>
            <a:pPr lvl="0">
              <a:defRPr/>
            </a:pPr>
            <a:endParaRPr lang="en-GB" dirty="0">
              <a:solidFill>
                <a:schemeClr val="bg1"/>
              </a:solidFill>
            </a:endParaRPr>
          </a:p>
          <a:p>
            <a:endParaRPr lang="en-GB" kern="1400" dirty="0">
              <a:solidFill>
                <a:schemeClr val="bg1"/>
              </a:solidFill>
              <a:latin typeface="Arial" panose="020B0604020202020204" pitchFamily="34" charset="0"/>
            </a:endParaRPr>
          </a:p>
          <a:p>
            <a:r>
              <a:rPr lang="en-GB" b="1" dirty="0">
                <a:solidFill>
                  <a:schemeClr val="bg1"/>
                </a:solidFill>
                <a:latin typeface="Segoe UI" panose="020B0502040204020203" pitchFamily="34" charset="0"/>
              </a:rPr>
              <a:t>Potential Careers</a:t>
            </a:r>
          </a:p>
          <a:p>
            <a:pPr lvl="0">
              <a:defRPr/>
            </a:pPr>
            <a:r>
              <a:rPr lang="en-GB" dirty="0">
                <a:solidFill>
                  <a:schemeClr val="bg1"/>
                </a:solidFill>
              </a:rPr>
              <a:t>People will always need babies and young children to be taken care of however, this qualification can also be great for people choosing a career in teaching, paediatrics, health and social care, entertainment and hospitality. </a:t>
            </a:r>
          </a:p>
        </p:txBody>
      </p:sp>
      <p:pic>
        <p:nvPicPr>
          <p:cNvPr id="2" name="Picture 1">
            <a:extLst>
              <a:ext uri="{FF2B5EF4-FFF2-40B4-BE49-F238E27FC236}">
                <a16:creationId xmlns:a16="http://schemas.microsoft.com/office/drawing/2014/main" id="{F82B929F-65A8-409C-8556-21F44BE4E6D1}"/>
              </a:ext>
            </a:extLst>
          </p:cNvPr>
          <p:cNvPicPr>
            <a:picLocks noChangeAspect="1"/>
          </p:cNvPicPr>
          <p:nvPr/>
        </p:nvPicPr>
        <p:blipFill>
          <a:blip r:embed="rId2"/>
          <a:stretch>
            <a:fillRect/>
          </a:stretch>
        </p:blipFill>
        <p:spPr>
          <a:xfrm>
            <a:off x="5524500" y="2000250"/>
            <a:ext cx="6667500" cy="2857500"/>
          </a:xfrm>
          <a:prstGeom prst="rect">
            <a:avLst/>
          </a:prstGeom>
        </p:spPr>
      </p:pic>
    </p:spTree>
    <p:extLst>
      <p:ext uri="{BB962C8B-B14F-4D97-AF65-F5344CB8AC3E}">
        <p14:creationId xmlns:p14="http://schemas.microsoft.com/office/powerpoint/2010/main" val="163891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73"/>
            <a:ext cx="12191999" cy="1635025"/>
          </a:xfrm>
        </p:spPr>
        <p:txBody>
          <a:bodyPr>
            <a:noAutofit/>
          </a:bodyPr>
          <a:lstStyle/>
          <a:p>
            <a:pPr algn="ctr"/>
            <a:r>
              <a:rPr lang="en-GB" sz="3200" dirty="0"/>
              <a:t>We look forward to welcoming you on our course. We are happy to answer any questions you may have</a:t>
            </a:r>
          </a:p>
        </p:txBody>
      </p:sp>
      <p:sp>
        <p:nvSpPr>
          <p:cNvPr id="3" name="Content Placeholder 2"/>
          <p:cNvSpPr>
            <a:spLocks noGrp="1"/>
          </p:cNvSpPr>
          <p:nvPr>
            <p:ph idx="1"/>
          </p:nvPr>
        </p:nvSpPr>
        <p:spPr>
          <a:xfrm>
            <a:off x="406400" y="5248275"/>
            <a:ext cx="12052300" cy="3219450"/>
          </a:xfrm>
        </p:spPr>
        <p:txBody>
          <a:bodyPr numCol="2">
            <a:normAutofit/>
          </a:bodyPr>
          <a:lstStyle/>
          <a:p>
            <a:pPr marL="0" indent="0">
              <a:buNone/>
            </a:pPr>
            <a:r>
              <a:rPr lang="en-GB" sz="1600" dirty="0"/>
              <a:t> </a:t>
            </a:r>
          </a:p>
          <a:p>
            <a:pPr marL="0" indent="0">
              <a:buNone/>
            </a:pPr>
            <a:endParaRPr lang="en-GB" sz="1800" dirty="0"/>
          </a:p>
          <a:p>
            <a:endParaRPr lang="en-GB" sz="1800" dirty="0"/>
          </a:p>
        </p:txBody>
      </p:sp>
      <p:graphicFrame>
        <p:nvGraphicFramePr>
          <p:cNvPr id="7" name="Table 6"/>
          <p:cNvGraphicFramePr>
            <a:graphicFrameLocks noGrp="1"/>
          </p:cNvGraphicFramePr>
          <p:nvPr>
            <p:extLst>
              <p:ext uri="{D42A27DB-BD31-4B8C-83A1-F6EECF244321}">
                <p14:modId xmlns:p14="http://schemas.microsoft.com/office/powerpoint/2010/main" val="4196778067"/>
              </p:ext>
            </p:extLst>
          </p:nvPr>
        </p:nvGraphicFramePr>
        <p:xfrm>
          <a:off x="0" y="2114840"/>
          <a:ext cx="12192000" cy="1280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30241816"/>
                    </a:ext>
                  </a:extLst>
                </a:gridCol>
                <a:gridCol w="4064000">
                  <a:extLst>
                    <a:ext uri="{9D8B030D-6E8A-4147-A177-3AD203B41FA5}">
                      <a16:colId xmlns:a16="http://schemas.microsoft.com/office/drawing/2014/main" val="4161145642"/>
                    </a:ext>
                  </a:extLst>
                </a:gridCol>
                <a:gridCol w="4064000">
                  <a:extLst>
                    <a:ext uri="{9D8B030D-6E8A-4147-A177-3AD203B41FA5}">
                      <a16:colId xmlns:a16="http://schemas.microsoft.com/office/drawing/2014/main" val="3000867055"/>
                    </a:ext>
                  </a:extLst>
                </a:gridCol>
              </a:tblGrid>
              <a:tr h="370840">
                <a:tc>
                  <a:txBody>
                    <a:bodyPr/>
                    <a:lstStyle/>
                    <a:p>
                      <a:pPr algn="ctr"/>
                      <a:r>
                        <a:rPr lang="en-GB" sz="2000" b="1" dirty="0">
                          <a:solidFill>
                            <a:schemeClr val="bg1"/>
                          </a:solidFill>
                        </a:rPr>
                        <a:t>Sarah Derwent - Head of Home Economics </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b="1" dirty="0">
                          <a:solidFill>
                            <a:schemeClr val="bg1"/>
                          </a:solidFill>
                        </a:rPr>
                        <a:t>Rachel Burton – Classroom Teacher</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b="1" dirty="0">
                          <a:solidFill>
                            <a:schemeClr val="bg1"/>
                          </a:solidFill>
                        </a:rPr>
                        <a:t>Jen Wood – Classroom Teacher</a:t>
                      </a:r>
                    </a:p>
                  </a:txBody>
                  <a:tcPr/>
                </a:tc>
                <a:extLst>
                  <a:ext uri="{0D108BD9-81ED-4DB2-BD59-A6C34878D82A}">
                    <a16:rowId xmlns:a16="http://schemas.microsoft.com/office/drawing/2014/main" val="1086279801"/>
                  </a:ext>
                </a:extLst>
              </a:tr>
              <a:tr h="370840">
                <a:tc>
                  <a:txBody>
                    <a:bodyPr/>
                    <a:lstStyle/>
                    <a:p>
                      <a:pPr algn="ctr"/>
                      <a:r>
                        <a:rPr lang="en-GB" sz="1600" b="0" dirty="0">
                          <a:solidFill>
                            <a:schemeClr val="tx1"/>
                          </a:solidFill>
                        </a:rPr>
                        <a:t>DerwentSS@droitwichspahigh.worcs.sch.uk</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BurtonRS@droitwichspahigh.worcs.sch.uk</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600" b="0" dirty="0">
                        <a:solidFill>
                          <a:schemeClr val="tx1"/>
                        </a:solidFill>
                      </a:endParaRP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WoodJE@droitwichspahigh.worcs.sch.uk</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600" b="0" dirty="0">
                        <a:solidFill>
                          <a:schemeClr val="tx1"/>
                        </a:solidFill>
                      </a:endParaRPr>
                    </a:p>
                  </a:txBody>
                  <a:tcPr/>
                </a:tc>
                <a:extLst>
                  <a:ext uri="{0D108BD9-81ED-4DB2-BD59-A6C34878D82A}">
                    <a16:rowId xmlns:a16="http://schemas.microsoft.com/office/drawing/2014/main" val="345657795"/>
                  </a:ext>
                </a:extLst>
              </a:tr>
            </a:tbl>
          </a:graphicData>
        </a:graphic>
      </p:graphicFrame>
    </p:spTree>
    <p:extLst>
      <p:ext uri="{BB962C8B-B14F-4D97-AF65-F5344CB8AC3E}">
        <p14:creationId xmlns:p14="http://schemas.microsoft.com/office/powerpoint/2010/main" val="178346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2151"/>
            <a:ext cx="7267075"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LEARN</a:t>
            </a:r>
          </a:p>
        </p:txBody>
      </p:sp>
      <p:sp>
        <p:nvSpPr>
          <p:cNvPr id="7" name="Rectangle 6"/>
          <p:cNvSpPr/>
          <p:nvPr/>
        </p:nvSpPr>
        <p:spPr>
          <a:xfrm>
            <a:off x="-1" y="1377714"/>
            <a:ext cx="7920112" cy="4615182"/>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3600" dirty="0"/>
              <a:t>Health and well-being for child development</a:t>
            </a:r>
          </a:p>
          <a:p>
            <a:pPr marL="285750" indent="-285750">
              <a:buFont typeface="Arial" panose="020B0604020202020204" pitchFamily="34" charset="0"/>
              <a:buChar char="•"/>
            </a:pPr>
            <a:r>
              <a:rPr lang="en-GB" sz="3600" dirty="0"/>
              <a:t>Create a safe environment and understand the nutritional needs of children from birth to five years</a:t>
            </a:r>
          </a:p>
          <a:p>
            <a:pPr marL="285750" indent="-285750">
              <a:buFont typeface="Arial" panose="020B0604020202020204" pitchFamily="34" charset="0"/>
              <a:buChar char="•"/>
            </a:pPr>
            <a:r>
              <a:rPr lang="en-GB" sz="3600" dirty="0"/>
              <a:t>Understand the development of a child from one to five years</a:t>
            </a:r>
          </a:p>
        </p:txBody>
      </p:sp>
      <p:pic>
        <p:nvPicPr>
          <p:cNvPr id="3" name="Picture 2">
            <a:extLst>
              <a:ext uri="{FF2B5EF4-FFF2-40B4-BE49-F238E27FC236}">
                <a16:creationId xmlns:a16="http://schemas.microsoft.com/office/drawing/2014/main" id="{CC0A2B01-035D-411F-81FE-F4C88847F02D}"/>
              </a:ext>
            </a:extLst>
          </p:cNvPr>
          <p:cNvPicPr>
            <a:picLocks noChangeAspect="1"/>
          </p:cNvPicPr>
          <p:nvPr/>
        </p:nvPicPr>
        <p:blipFill>
          <a:blip r:embed="rId2"/>
          <a:stretch>
            <a:fillRect/>
          </a:stretch>
        </p:blipFill>
        <p:spPr>
          <a:xfrm>
            <a:off x="7315200" y="6114"/>
            <a:ext cx="4876800" cy="2743200"/>
          </a:xfrm>
          <a:prstGeom prst="rect">
            <a:avLst/>
          </a:prstGeom>
        </p:spPr>
      </p:pic>
    </p:spTree>
    <p:extLst>
      <p:ext uri="{BB962C8B-B14F-4D97-AF65-F5344CB8AC3E}">
        <p14:creationId xmlns:p14="http://schemas.microsoft.com/office/powerpoint/2010/main" val="4293790881"/>
      </p:ext>
    </p:extLst>
  </p:cSld>
  <p:clrMapOvr>
    <a:masterClrMapping/>
  </p:clrMapOvr>
  <mc:AlternateContent xmlns:mc="http://schemas.openxmlformats.org/markup-compatibility/2006" xmlns:p14="http://schemas.microsoft.com/office/powerpoint/2010/main">
    <mc:Choice Requires="p14">
      <p:transition spd="slow" p14:dur="2000" advTm="1619"/>
    </mc:Choice>
    <mc:Fallback xmlns="">
      <p:transition spd="slow" advTm="16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2151"/>
            <a:ext cx="1219200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LEARN - </a:t>
            </a:r>
            <a:r>
              <a:rPr lang="en-GB" sz="4400" dirty="0">
                <a:effectLst/>
                <a:latin typeface="Calibri" panose="020F0502020204030204" pitchFamily="34" charset="0"/>
                <a:ea typeface="Calibri" panose="020F0502020204030204" pitchFamily="34" charset="0"/>
                <a:cs typeface="Times New Roman" panose="02020603050405020304" pitchFamily="18" charset="0"/>
              </a:rPr>
              <a:t>Unit R057: Health and well-being for child development </a:t>
            </a:r>
          </a:p>
        </p:txBody>
      </p:sp>
      <p:sp>
        <p:nvSpPr>
          <p:cNvPr id="5" name="Rectangle 4"/>
          <p:cNvSpPr/>
          <p:nvPr/>
        </p:nvSpPr>
        <p:spPr>
          <a:xfrm>
            <a:off x="0" y="1293479"/>
            <a:ext cx="12192000" cy="333777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Pre-conception health and reproduction</a:t>
            </a:r>
          </a:p>
          <a:p>
            <a:pPr marL="285750" indent="-285750">
              <a:lnSpc>
                <a:spcPct val="107000"/>
              </a:lnSpc>
              <a:spcAft>
                <a:spcPts val="800"/>
              </a:spcAft>
              <a:buFont typeface="Arial" panose="020B0604020202020204" pitchFamily="34" charset="0"/>
              <a:buChar char="•"/>
            </a:pPr>
            <a:r>
              <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Antenatal care and preparation for birth</a:t>
            </a:r>
          </a:p>
          <a:p>
            <a:pPr marL="285750" indent="-285750">
              <a:lnSpc>
                <a:spcPct val="107000"/>
              </a:lnSpc>
              <a:spcAft>
                <a:spcPts val="800"/>
              </a:spcAft>
              <a:buFont typeface="Arial" panose="020B0604020202020204" pitchFamily="34" charset="0"/>
              <a:buChar char="•"/>
            </a:pPr>
            <a:r>
              <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Postnatal checks, postnatal care and the conditions for development</a:t>
            </a:r>
          </a:p>
          <a:p>
            <a:pPr marL="285750" indent="-285750">
              <a:lnSpc>
                <a:spcPct val="107000"/>
              </a:lnSpc>
              <a:spcAft>
                <a:spcPts val="800"/>
              </a:spcAft>
              <a:buFont typeface="Arial" panose="020B0604020202020204" pitchFamily="34" charset="0"/>
              <a:buChar char="•"/>
            </a:pPr>
            <a:r>
              <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Childhood illnesses and a child safe environment</a:t>
            </a:r>
          </a:p>
        </p:txBody>
      </p:sp>
      <p:pic>
        <p:nvPicPr>
          <p:cNvPr id="3" name="Picture 2">
            <a:extLst>
              <a:ext uri="{FF2B5EF4-FFF2-40B4-BE49-F238E27FC236}">
                <a16:creationId xmlns:a16="http://schemas.microsoft.com/office/drawing/2014/main" id="{270D9370-41D2-40BD-972F-5B9E063703FB}"/>
              </a:ext>
            </a:extLst>
          </p:cNvPr>
          <p:cNvPicPr>
            <a:picLocks noChangeAspect="1"/>
          </p:cNvPicPr>
          <p:nvPr/>
        </p:nvPicPr>
        <p:blipFill>
          <a:blip r:embed="rId2"/>
          <a:stretch>
            <a:fillRect/>
          </a:stretch>
        </p:blipFill>
        <p:spPr>
          <a:xfrm>
            <a:off x="3158301" y="4631252"/>
            <a:ext cx="3988085" cy="2147430"/>
          </a:xfrm>
          <a:prstGeom prst="rect">
            <a:avLst/>
          </a:prstGeom>
        </p:spPr>
      </p:pic>
    </p:spTree>
    <p:extLst>
      <p:ext uri="{BB962C8B-B14F-4D97-AF65-F5344CB8AC3E}">
        <p14:creationId xmlns:p14="http://schemas.microsoft.com/office/powerpoint/2010/main" val="226252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2151"/>
            <a:ext cx="12192001" cy="1325563"/>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LEARN - </a:t>
            </a:r>
            <a:r>
              <a:rPr lang="en-GB" sz="4400" dirty="0">
                <a:effectLst/>
                <a:latin typeface="Calibri" panose="020F0502020204030204" pitchFamily="34" charset="0"/>
                <a:ea typeface="Calibri" panose="020F0502020204030204" pitchFamily="34" charset="0"/>
                <a:cs typeface="Times New Roman" panose="02020603050405020304" pitchFamily="18" charset="0"/>
              </a:rPr>
              <a:t>Unit R058: Create a safe environment and understand the nutritional needs of children from birth to five years</a:t>
            </a:r>
          </a:p>
        </p:txBody>
      </p:sp>
      <p:sp>
        <p:nvSpPr>
          <p:cNvPr id="5" name="Rectangle 4"/>
          <p:cNvSpPr/>
          <p:nvPr/>
        </p:nvSpPr>
        <p:spPr>
          <a:xfrm>
            <a:off x="-351692" y="1717634"/>
            <a:ext cx="12543691" cy="2802562"/>
          </a:xfrm>
          <a:prstGeom prst="rect">
            <a:avLst/>
          </a:prstGeom>
        </p:spPr>
        <p:txBody>
          <a:bodyPr wrap="square">
            <a:spAutoFit/>
          </a:bodyPr>
          <a:lstStyle/>
          <a:p>
            <a:pPr marL="1028700" indent="-571500">
              <a:lnSpc>
                <a:spcPct val="107000"/>
              </a:lnSpc>
              <a:spcAft>
                <a:spcPts val="800"/>
              </a:spcAft>
              <a:buFont typeface="Arial" panose="020B0604020202020204" pitchFamily="34" charset="0"/>
              <a:buChar char="•"/>
            </a:pPr>
            <a:r>
              <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Creating a safe environment in a childcare setting</a:t>
            </a:r>
          </a:p>
          <a:p>
            <a:pPr marL="1028700" indent="-571500">
              <a:lnSpc>
                <a:spcPct val="107000"/>
              </a:lnSpc>
              <a:spcAft>
                <a:spcPts val="800"/>
              </a:spcAft>
              <a:buFont typeface="Arial" panose="020B0604020202020204" pitchFamily="34" charset="0"/>
              <a:buChar char="•"/>
            </a:pPr>
            <a:r>
              <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Choosing suitable equipment for a childcare setting</a:t>
            </a:r>
          </a:p>
          <a:p>
            <a:pPr marL="1028700" indent="-571500">
              <a:lnSpc>
                <a:spcPct val="107000"/>
              </a:lnSpc>
              <a:spcAft>
                <a:spcPts val="800"/>
              </a:spcAft>
              <a:buFont typeface="Arial" panose="020B0604020202020204" pitchFamily="34" charset="0"/>
              <a:buChar char="•"/>
            </a:pPr>
            <a:r>
              <a:rPr lang="en-GB"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Nutritional needs of children from birth to five years</a:t>
            </a:r>
          </a:p>
          <a:p>
            <a:pPr marL="285750" lvl="0" indent="-285750">
              <a:lnSpc>
                <a:spcPct val="119000"/>
              </a:lnSpc>
              <a:spcAft>
                <a:spcPts val="1400"/>
              </a:spcAft>
              <a:buFont typeface="Arial" panose="020B0604020202020204" pitchFamily="34" charset="0"/>
              <a:buChar char="•"/>
            </a:pPr>
            <a:endParaRPr kumimoji="0" lang="en-GB" sz="3600" b="0" i="0" u="none" strike="noStrike" kern="1400" cap="none" spc="0" normalizeH="0" baseline="0" noProof="0" dirty="0">
              <a:ln>
                <a:noFill/>
              </a:ln>
              <a:solidFill>
                <a:schemeClr val="bg1"/>
              </a:solidFill>
              <a:effectLst/>
              <a:uLnTx/>
              <a:uFillTx/>
              <a:latin typeface="Garamond" panose="02020404030301010803" pitchFamily="18" charset="0"/>
            </a:endParaRPr>
          </a:p>
        </p:txBody>
      </p:sp>
      <p:pic>
        <p:nvPicPr>
          <p:cNvPr id="2" name="Picture 1">
            <a:extLst>
              <a:ext uri="{FF2B5EF4-FFF2-40B4-BE49-F238E27FC236}">
                <a16:creationId xmlns:a16="http://schemas.microsoft.com/office/drawing/2014/main" id="{D14D8DFE-6B62-4217-9ACB-6D888B075D21}"/>
              </a:ext>
            </a:extLst>
          </p:cNvPr>
          <p:cNvPicPr>
            <a:picLocks noChangeAspect="1"/>
          </p:cNvPicPr>
          <p:nvPr/>
        </p:nvPicPr>
        <p:blipFill>
          <a:blip r:embed="rId2"/>
          <a:stretch>
            <a:fillRect/>
          </a:stretch>
        </p:blipFill>
        <p:spPr>
          <a:xfrm>
            <a:off x="3735704" y="3924886"/>
            <a:ext cx="4368898" cy="2286390"/>
          </a:xfrm>
          <a:prstGeom prst="rect">
            <a:avLst/>
          </a:prstGeom>
        </p:spPr>
      </p:pic>
    </p:spTree>
    <p:extLst>
      <p:ext uri="{BB962C8B-B14F-4D97-AF65-F5344CB8AC3E}">
        <p14:creationId xmlns:p14="http://schemas.microsoft.com/office/powerpoint/2010/main" val="152606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2151"/>
            <a:ext cx="1219200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LEARN - </a:t>
            </a:r>
            <a:r>
              <a:rPr lang="en-GB" sz="4400" dirty="0">
                <a:effectLst/>
                <a:latin typeface="Calibri" panose="020F0502020204030204" pitchFamily="34" charset="0"/>
                <a:ea typeface="Calibri" panose="020F0502020204030204" pitchFamily="34" charset="0"/>
                <a:cs typeface="Times New Roman" panose="02020603050405020304" pitchFamily="18" charset="0"/>
              </a:rPr>
              <a:t>Unit R059: Understand the development of a child from one to five years</a:t>
            </a:r>
          </a:p>
        </p:txBody>
      </p:sp>
      <p:sp>
        <p:nvSpPr>
          <p:cNvPr id="5" name="Rectangle 4"/>
          <p:cNvSpPr/>
          <p:nvPr/>
        </p:nvSpPr>
        <p:spPr>
          <a:xfrm>
            <a:off x="-337624" y="1673307"/>
            <a:ext cx="8159262" cy="4485843"/>
          </a:xfrm>
          <a:prstGeom prst="rect">
            <a:avLst/>
          </a:prstGeom>
        </p:spPr>
        <p:txBody>
          <a:bodyPr wrap="square">
            <a:spAutoFit/>
          </a:bodyPr>
          <a:lstStyle/>
          <a:p>
            <a:pPr marL="800100" indent="-342900">
              <a:lnSpc>
                <a:spcPct val="107000"/>
              </a:lnSpc>
              <a:spcAft>
                <a:spcPts val="800"/>
              </a:spcAft>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Physical, intellectual and social developmental norms from one to five years</a:t>
            </a:r>
          </a:p>
          <a:p>
            <a:pPr marL="800100" indent="-342900">
              <a:lnSpc>
                <a:spcPct val="107000"/>
              </a:lnSpc>
              <a:spcAft>
                <a:spcPts val="800"/>
              </a:spcAft>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Stages and types of play and how play benefits development</a:t>
            </a:r>
          </a:p>
          <a:p>
            <a:pPr marL="800100" indent="-342900">
              <a:lnSpc>
                <a:spcPct val="107000"/>
              </a:lnSpc>
              <a:spcAft>
                <a:spcPts val="800"/>
              </a:spcAft>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Observe the development of a child aged one to five years</a:t>
            </a:r>
          </a:p>
          <a:p>
            <a:pPr marL="800100" indent="-342900">
              <a:lnSpc>
                <a:spcPct val="107000"/>
              </a:lnSpc>
              <a:spcAft>
                <a:spcPts val="800"/>
              </a:spcAft>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Plan and evaluate play activities for a child aged one to five years for a chosen area of development</a:t>
            </a:r>
          </a:p>
          <a:p>
            <a:pPr marL="685800" lvl="0" indent="-685800">
              <a:lnSpc>
                <a:spcPct val="119000"/>
              </a:lnSpc>
              <a:spcAft>
                <a:spcPts val="1400"/>
              </a:spcAft>
              <a:buFont typeface="Arial" panose="020B0604020202020204" pitchFamily="34" charset="0"/>
              <a:buChar char="•"/>
            </a:pPr>
            <a:endParaRPr lang="en-GB" sz="4800" dirty="0">
              <a:solidFill>
                <a:schemeClr val="bg1"/>
              </a:solidFill>
            </a:endParaRPr>
          </a:p>
        </p:txBody>
      </p:sp>
      <p:pic>
        <p:nvPicPr>
          <p:cNvPr id="2" name="Picture 1">
            <a:extLst>
              <a:ext uri="{FF2B5EF4-FFF2-40B4-BE49-F238E27FC236}">
                <a16:creationId xmlns:a16="http://schemas.microsoft.com/office/drawing/2014/main" id="{662026A5-A29E-4BAE-B0B6-0F34150746EB}"/>
              </a:ext>
            </a:extLst>
          </p:cNvPr>
          <p:cNvPicPr>
            <a:picLocks noChangeAspect="1"/>
          </p:cNvPicPr>
          <p:nvPr/>
        </p:nvPicPr>
        <p:blipFill>
          <a:blip r:embed="rId2"/>
          <a:stretch>
            <a:fillRect/>
          </a:stretch>
        </p:blipFill>
        <p:spPr>
          <a:xfrm>
            <a:off x="8398412" y="2201697"/>
            <a:ext cx="3793588" cy="2529058"/>
          </a:xfrm>
          <a:prstGeom prst="rect">
            <a:avLst/>
          </a:prstGeom>
        </p:spPr>
      </p:pic>
    </p:spTree>
    <p:extLst>
      <p:ext uri="{BB962C8B-B14F-4D97-AF65-F5344CB8AC3E}">
        <p14:creationId xmlns:p14="http://schemas.microsoft.com/office/powerpoint/2010/main" val="303710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2151"/>
            <a:ext cx="12084149"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YOU WILL DO IN A SEQUENCE OF LESSONS – Course Breakdown</a:t>
            </a:r>
          </a:p>
        </p:txBody>
      </p:sp>
      <p:sp>
        <p:nvSpPr>
          <p:cNvPr id="7" name="Rectangle 6"/>
          <p:cNvSpPr/>
          <p:nvPr/>
        </p:nvSpPr>
        <p:spPr>
          <a:xfrm>
            <a:off x="84404" y="1377714"/>
            <a:ext cx="6632921" cy="4615182"/>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Year 10 / 11 – 3 Lessons per week (usually one double and one single)</a:t>
            </a:r>
          </a:p>
          <a:p>
            <a:pPr marL="285750" indent="-285750">
              <a:buFont typeface="Arial" panose="020B0604020202020204" pitchFamily="34" charset="0"/>
              <a:buChar char="•"/>
            </a:pPr>
            <a:endParaRPr lang="en-GB" sz="2800" dirty="0">
              <a:solidFill>
                <a:schemeClr val="bg1"/>
              </a:solidFill>
            </a:endParaRPr>
          </a:p>
          <a:p>
            <a:pPr marL="742950" lvl="1" indent="-285750">
              <a:buFont typeface="Arial" panose="020B0604020202020204" pitchFamily="34" charset="0"/>
              <a:buChar char="•"/>
            </a:pPr>
            <a:r>
              <a:rPr lang="en-GB" sz="2800" dirty="0">
                <a:solidFill>
                  <a:schemeClr val="bg1"/>
                </a:solidFill>
              </a:rPr>
              <a:t>Develop understanding of topics through theory lessons throughout both years</a:t>
            </a:r>
          </a:p>
          <a:p>
            <a:pPr marL="742950" lvl="1" indent="-285750">
              <a:buFont typeface="Arial" panose="020B0604020202020204" pitchFamily="34" charset="0"/>
              <a:buChar char="•"/>
            </a:pPr>
            <a:r>
              <a:rPr lang="en-GB" sz="2800" dirty="0">
                <a:solidFill>
                  <a:schemeClr val="bg1"/>
                </a:solidFill>
              </a:rPr>
              <a:t>Complete ongoing assessments independently during class time</a:t>
            </a:r>
          </a:p>
          <a:p>
            <a:pPr marL="742950" lvl="1" indent="-285750">
              <a:buFont typeface="Arial" panose="020B0604020202020204" pitchFamily="34" charset="0"/>
              <a:buChar char="•"/>
            </a:pPr>
            <a:r>
              <a:rPr lang="en-GB" sz="2800" dirty="0">
                <a:solidFill>
                  <a:schemeClr val="bg1"/>
                </a:solidFill>
              </a:rPr>
              <a:t>Revision for exam</a:t>
            </a:r>
          </a:p>
        </p:txBody>
      </p:sp>
      <p:pic>
        <p:nvPicPr>
          <p:cNvPr id="8" name="Picture 7">
            <a:extLst>
              <a:ext uri="{FF2B5EF4-FFF2-40B4-BE49-F238E27FC236}">
                <a16:creationId xmlns:a16="http://schemas.microsoft.com/office/drawing/2014/main" id="{57135DB1-FD58-4BAA-8A43-0A88B85EABBA}"/>
              </a:ext>
            </a:extLst>
          </p:cNvPr>
          <p:cNvPicPr>
            <a:picLocks noChangeAspect="1"/>
          </p:cNvPicPr>
          <p:nvPr/>
        </p:nvPicPr>
        <p:blipFill>
          <a:blip r:embed="rId2"/>
          <a:stretch>
            <a:fillRect/>
          </a:stretch>
        </p:blipFill>
        <p:spPr>
          <a:xfrm>
            <a:off x="6717325" y="2743200"/>
            <a:ext cx="5474675" cy="3284805"/>
          </a:xfrm>
          <a:prstGeom prst="rect">
            <a:avLst/>
          </a:prstGeom>
        </p:spPr>
      </p:pic>
    </p:spTree>
    <p:extLst>
      <p:ext uri="{BB962C8B-B14F-4D97-AF65-F5344CB8AC3E}">
        <p14:creationId xmlns:p14="http://schemas.microsoft.com/office/powerpoint/2010/main" val="1848321967"/>
      </p:ext>
    </p:extLst>
  </p:cSld>
  <p:clrMapOvr>
    <a:masterClrMapping/>
  </p:clrMapOvr>
  <mc:AlternateContent xmlns:mc="http://schemas.openxmlformats.org/markup-compatibility/2006" xmlns:p14="http://schemas.microsoft.com/office/powerpoint/2010/main">
    <mc:Choice Requires="p14">
      <p:transition spd="slow" p14:dur="2000" advTm="6907"/>
    </mc:Choice>
    <mc:Fallback xmlns="">
      <p:transition spd="slow" advTm="690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sz="800" dirty="0"/>
            </a:br>
            <a:br>
              <a:rPr lang="en-GB" sz="800" dirty="0"/>
            </a:br>
            <a:endParaRPr lang="en-GB" sz="800" dirty="0"/>
          </a:p>
        </p:txBody>
      </p:sp>
      <p:sp>
        <p:nvSpPr>
          <p:cNvPr id="4" name="Rectangle 3"/>
          <p:cNvSpPr/>
          <p:nvPr/>
        </p:nvSpPr>
        <p:spPr>
          <a:xfrm>
            <a:off x="232610" y="640460"/>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6" name="Rectangle 5"/>
          <p:cNvSpPr/>
          <p:nvPr/>
        </p:nvSpPr>
        <p:spPr>
          <a:xfrm>
            <a:off x="7084347" y="3060892"/>
            <a:ext cx="6096000" cy="46166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10" name="Rectangle 9"/>
          <p:cNvSpPr/>
          <p:nvPr/>
        </p:nvSpPr>
        <p:spPr>
          <a:xfrm>
            <a:off x="577582" y="2274935"/>
            <a:ext cx="935248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
        <p:nvSpPr>
          <p:cNvPr id="16" name="Rectangle 15"/>
          <p:cNvSpPr/>
          <p:nvPr/>
        </p:nvSpPr>
        <p:spPr>
          <a:xfrm>
            <a:off x="126605" y="905232"/>
            <a:ext cx="8525025" cy="4832092"/>
          </a:xfrm>
          <a:prstGeom prst="rect">
            <a:avLst/>
          </a:prstGeom>
        </p:spPr>
        <p:txBody>
          <a:bodyPr wrap="square">
            <a:spAutoFit/>
          </a:bodyPr>
          <a:lstStyle/>
          <a:p>
            <a:pPr lvl="0">
              <a:defRPr/>
            </a:pPr>
            <a:r>
              <a:rPr lang="en-GB" sz="1400" b="1" dirty="0">
                <a:solidFill>
                  <a:schemeClr val="bg1"/>
                </a:solidFill>
                <a:latin typeface="Segoe UI" panose="020B0502040204020203" pitchFamily="34" charset="0"/>
              </a:rPr>
              <a:t>What are the similarities and differences between a Cambridge National qualification and a GCSE?</a:t>
            </a:r>
          </a:p>
          <a:p>
            <a:pPr>
              <a:defRPr/>
            </a:pPr>
            <a:r>
              <a:rPr lang="en-GB" sz="1400" dirty="0">
                <a:solidFill>
                  <a:schemeClr val="bg1"/>
                </a:solidFill>
              </a:rPr>
              <a:t>Ongoing assessments throughout both years, rather than solely assessed at the end of Year 11</a:t>
            </a:r>
          </a:p>
          <a:p>
            <a:pPr lvl="0">
              <a:defRPr/>
            </a:pPr>
            <a:r>
              <a:rPr lang="en-GB" sz="1400" dirty="0">
                <a:solidFill>
                  <a:schemeClr val="bg1"/>
                </a:solidFill>
              </a:rPr>
              <a:t>GCSE qualifications and Cambridge Nationals are Level 1 and 2 qualifications. Worth the same ‘points’ as a GCSE </a:t>
            </a:r>
            <a:r>
              <a:rPr lang="en-GB" sz="1400" dirty="0" err="1">
                <a:solidFill>
                  <a:schemeClr val="bg1"/>
                </a:solidFill>
              </a:rPr>
              <a:t>eg.</a:t>
            </a:r>
            <a:r>
              <a:rPr lang="en-GB" sz="1400" dirty="0">
                <a:solidFill>
                  <a:schemeClr val="bg1"/>
                </a:solidFill>
              </a:rPr>
              <a:t> Level 2 Distinction = 7 at GCSE, Level 2 Pass = 4 at GCSE</a:t>
            </a:r>
            <a:endParaRPr lang="en-GB" sz="1400" b="1" dirty="0">
              <a:solidFill>
                <a:schemeClr val="bg1"/>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What's the </a:t>
            </a:r>
            <a:r>
              <a:rPr lang="en-GB" sz="1400" b="1" dirty="0">
                <a:solidFill>
                  <a:schemeClr val="bg1"/>
                </a:solidFill>
                <a:latin typeface="Segoe UI" panose="020B0502040204020203" pitchFamily="34" charset="0"/>
              </a:rPr>
              <a:t>qualification</a:t>
            </a:r>
            <a:r>
              <a:rPr kumimoji="0" lang="en-GB"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 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a:ea typeface="+mn-ea"/>
                <a:cs typeface="+mn-cs"/>
              </a:rPr>
              <a:t>We learn a lot through talking about the subject together. However, there is quite a bit or writing, lots of exam based questions and homework tasks set. Many students that take child development enjoy the conversational element, but also work well independently due to the heavy coursework element of the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mn-cs"/>
              </a:rPr>
              <a:t>Does this subject take up a lot of studying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panose="020F0502020204030204"/>
                <a:ea typeface="+mn-ea"/>
                <a:cs typeface="+mn-cs"/>
              </a:rPr>
              <a:t>You can choose to add more study time into the subject if you wish.  As there is a written exam we will complete lots of past papers etc to keep on top of revision. Most topics cross-link with other topics on the course so there is some repetition to help with studying and boosting coursework. You will be expected to work hard and complete your one hour per week of homework – it is a Level 1 / 2 qualification after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Calibri" panose="020F0502020204030204"/>
                <a:ea typeface="+mn-ea"/>
                <a:cs typeface="+mn-cs"/>
              </a:rPr>
              <a:t>Do we do any practical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Calibri" panose="020F0502020204030204"/>
              </a:rPr>
              <a:t>Sadly, we do not arrange work placements for you. You are encouraged to try and get a job in a childcare setting or even babysitting as this will all help with your experiences, adding to your understanding and practical application of the course.  In Year 11 you will need to ‘study’ a child by creating some activities for them to complete. It would help to have access to a child for this purpose, so the more you get to know them leading up to year 11 the easier this task will be.</a:t>
            </a:r>
            <a:endParaRPr kumimoji="0" lang="en-GB" sz="1400" b="0" i="0" u="none" strike="noStrike" kern="1200" cap="none" spc="0" normalizeH="0" baseline="0" noProof="0" dirty="0">
              <a:ln>
                <a:noFill/>
              </a:ln>
              <a:solidFill>
                <a:schemeClr val="bg1"/>
              </a:solidFill>
              <a:effectLst/>
              <a:uLnTx/>
              <a:uFillTx/>
              <a:latin typeface="Calibri" panose="020F0502020204030204"/>
            </a:endParaRPr>
          </a:p>
        </p:txBody>
      </p:sp>
      <p:sp>
        <p:nvSpPr>
          <p:cNvPr id="18" name="Title 1"/>
          <p:cNvSpPr txBox="1">
            <a:spLocks/>
          </p:cNvSpPr>
          <p:nvPr/>
        </p:nvSpPr>
        <p:spPr>
          <a:xfrm>
            <a:off x="-2" y="52151"/>
            <a:ext cx="12174549" cy="9268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sz="4000" dirty="0"/>
              <a:t>WHAT YOU WILL DO IN A SEQUENCE OF LESSONS – FAQ’s</a:t>
            </a:r>
            <a:endParaRPr lang="en-GB" sz="8000" dirty="0">
              <a:solidFill>
                <a:prstClr val="white"/>
              </a:solidFill>
            </a:endParaRPr>
          </a:p>
        </p:txBody>
      </p:sp>
      <p:pic>
        <p:nvPicPr>
          <p:cNvPr id="3" name="Picture 2">
            <a:extLst>
              <a:ext uri="{FF2B5EF4-FFF2-40B4-BE49-F238E27FC236}">
                <a16:creationId xmlns:a16="http://schemas.microsoft.com/office/drawing/2014/main" id="{205647C8-D108-44C7-B0D1-39330F16A801}"/>
              </a:ext>
            </a:extLst>
          </p:cNvPr>
          <p:cNvPicPr>
            <a:picLocks noChangeAspect="1"/>
          </p:cNvPicPr>
          <p:nvPr/>
        </p:nvPicPr>
        <p:blipFill>
          <a:blip r:embed="rId2"/>
          <a:stretch>
            <a:fillRect/>
          </a:stretch>
        </p:blipFill>
        <p:spPr>
          <a:xfrm>
            <a:off x="8902740" y="2505767"/>
            <a:ext cx="3162654" cy="2108436"/>
          </a:xfrm>
          <a:prstGeom prst="rect">
            <a:avLst/>
          </a:prstGeom>
        </p:spPr>
      </p:pic>
    </p:spTree>
    <p:extLst>
      <p:ext uri="{BB962C8B-B14F-4D97-AF65-F5344CB8AC3E}">
        <p14:creationId xmlns:p14="http://schemas.microsoft.com/office/powerpoint/2010/main" val="71825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68"/>
            <a:ext cx="11662117" cy="1325563"/>
          </a:xfrm>
        </p:spPr>
        <p:txBody>
          <a:bodyPr/>
          <a:lstStyle/>
          <a:p>
            <a:r>
              <a:rPr lang="en-GB" dirty="0"/>
              <a:t>HOW YOU WILL BE ASSESSED</a:t>
            </a:r>
          </a:p>
        </p:txBody>
      </p:sp>
      <p:sp>
        <p:nvSpPr>
          <p:cNvPr id="3" name="Rectangle 2"/>
          <p:cNvSpPr/>
          <p:nvPr/>
        </p:nvSpPr>
        <p:spPr>
          <a:xfrm>
            <a:off x="0" y="2715064"/>
            <a:ext cx="4844716" cy="3277831"/>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2000" dirty="0">
              <a:solidFill>
                <a:schemeClr val="tx1"/>
              </a:solidFill>
            </a:endParaRPr>
          </a:p>
          <a:p>
            <a:pPr algn="ctr"/>
            <a:endParaRPr lang="en-GB" sz="2000" dirty="0">
              <a:solidFill>
                <a:schemeClr val="tx1"/>
              </a:solidFill>
            </a:endParaRPr>
          </a:p>
        </p:txBody>
      </p:sp>
      <p:sp>
        <p:nvSpPr>
          <p:cNvPr id="7" name="Rectangle 6">
            <a:extLst>
              <a:ext uri="{FF2B5EF4-FFF2-40B4-BE49-F238E27FC236}">
                <a16:creationId xmlns:a16="http://schemas.microsoft.com/office/drawing/2014/main" id="{DE40D652-F7C3-48C8-9C5D-67FA5C7D52F5}"/>
              </a:ext>
            </a:extLst>
          </p:cNvPr>
          <p:cNvSpPr/>
          <p:nvPr/>
        </p:nvSpPr>
        <p:spPr>
          <a:xfrm>
            <a:off x="168073" y="1040233"/>
            <a:ext cx="10410830" cy="4708981"/>
          </a:xfrm>
          <a:prstGeom prst="rect">
            <a:avLst/>
          </a:prstGeom>
        </p:spPr>
        <p:txBody>
          <a:bodyPr wrap="square">
            <a:spAutoFit/>
          </a:bodyPr>
          <a:lstStyle/>
          <a:p>
            <a:r>
              <a:rPr lang="en-GB" sz="2000" b="1" dirty="0">
                <a:solidFill>
                  <a:schemeClr val="bg1"/>
                </a:solidFill>
              </a:rPr>
              <a:t>Three Units</a:t>
            </a:r>
          </a:p>
          <a:p>
            <a:endParaRPr lang="en-GB" sz="2000" dirty="0">
              <a:solidFill>
                <a:schemeClr val="bg1"/>
              </a:solidFill>
            </a:endParaRPr>
          </a:p>
          <a:p>
            <a:r>
              <a:rPr lang="en-GB" sz="2000" dirty="0">
                <a:solidFill>
                  <a:schemeClr val="bg1"/>
                </a:solidFill>
              </a:rPr>
              <a:t>R057: Health and well-being for child development </a:t>
            </a:r>
          </a:p>
          <a:p>
            <a:pPr marL="342900" indent="-342900">
              <a:buFont typeface="Arial" panose="020B0604020202020204" pitchFamily="34" charset="0"/>
              <a:buChar char="•"/>
            </a:pPr>
            <a:r>
              <a:rPr lang="en-GB" sz="2000" dirty="0">
                <a:solidFill>
                  <a:schemeClr val="bg1"/>
                </a:solidFill>
              </a:rPr>
              <a:t>Exam Paper</a:t>
            </a:r>
          </a:p>
          <a:p>
            <a:pPr marL="342900" indent="-342900">
              <a:buFont typeface="Arial" panose="020B0604020202020204" pitchFamily="34" charset="0"/>
              <a:buChar char="•"/>
            </a:pPr>
            <a:r>
              <a:rPr lang="en-GB" sz="2000" dirty="0">
                <a:solidFill>
                  <a:schemeClr val="bg1"/>
                </a:solidFill>
              </a:rPr>
              <a:t>Duration 1 hour and 15 minutes</a:t>
            </a:r>
          </a:p>
          <a:p>
            <a:pPr marL="342900" indent="-342900">
              <a:buFont typeface="Arial" panose="020B0604020202020204" pitchFamily="34" charset="0"/>
              <a:buChar char="•"/>
            </a:pPr>
            <a:r>
              <a:rPr lang="en-GB" sz="2000" dirty="0">
                <a:solidFill>
                  <a:schemeClr val="bg1"/>
                </a:solidFill>
              </a:rPr>
              <a:t>Worth 70 marks / 40% of qualification</a:t>
            </a:r>
          </a:p>
          <a:p>
            <a:endParaRPr lang="en-GB" sz="2000" dirty="0">
              <a:solidFill>
                <a:schemeClr val="bg1"/>
              </a:solidFill>
            </a:endParaRPr>
          </a:p>
          <a:p>
            <a:r>
              <a:rPr lang="en-GB" sz="2000" dirty="0">
                <a:solidFill>
                  <a:schemeClr val="bg1"/>
                </a:solidFill>
              </a:rPr>
              <a:t>Unit R058: Create a safe environment and understand the nutritional needs of children from birth to five years</a:t>
            </a:r>
          </a:p>
          <a:p>
            <a:pPr marL="342900" indent="-342900">
              <a:buFont typeface="Arial" panose="020B0604020202020204" pitchFamily="34" charset="0"/>
              <a:buChar char="•"/>
            </a:pPr>
            <a:r>
              <a:rPr lang="en-GB" sz="2000" dirty="0">
                <a:solidFill>
                  <a:schemeClr val="bg1"/>
                </a:solidFill>
              </a:rPr>
              <a:t>Controlled Assessment completed in lessons (4 tasks)</a:t>
            </a:r>
          </a:p>
          <a:p>
            <a:pPr marL="342900" indent="-342900">
              <a:buFont typeface="Arial" panose="020B0604020202020204" pitchFamily="34" charset="0"/>
              <a:buChar char="•"/>
            </a:pPr>
            <a:r>
              <a:rPr lang="en-GB" sz="2000" dirty="0">
                <a:solidFill>
                  <a:schemeClr val="bg1"/>
                </a:solidFill>
              </a:rPr>
              <a:t>Worth 60 marks / 30% of qualification</a:t>
            </a:r>
          </a:p>
          <a:p>
            <a:endParaRPr lang="en-GB" sz="2000" dirty="0">
              <a:solidFill>
                <a:schemeClr val="bg1"/>
              </a:solidFill>
            </a:endParaRPr>
          </a:p>
          <a:p>
            <a:r>
              <a:rPr lang="en-GB" sz="2000" dirty="0">
                <a:solidFill>
                  <a:schemeClr val="bg1"/>
                </a:solidFill>
              </a:rPr>
              <a:t>Unit R059: Understand the development of a child from one to five years</a:t>
            </a:r>
          </a:p>
          <a:p>
            <a:pPr marL="342900" indent="-342900">
              <a:buFont typeface="Arial" panose="020B0604020202020204" pitchFamily="34" charset="0"/>
              <a:buChar char="•"/>
            </a:pPr>
            <a:r>
              <a:rPr lang="en-GB" sz="2000" dirty="0">
                <a:solidFill>
                  <a:schemeClr val="bg1"/>
                </a:solidFill>
              </a:rPr>
              <a:t>Controlled Assessment completed in lessons (2 tasks)</a:t>
            </a:r>
          </a:p>
          <a:p>
            <a:pPr marL="342900" indent="-342900">
              <a:buFont typeface="Arial" panose="020B0604020202020204" pitchFamily="34" charset="0"/>
              <a:buChar char="•"/>
            </a:pPr>
            <a:r>
              <a:rPr lang="en-GB" sz="2000" dirty="0">
                <a:solidFill>
                  <a:schemeClr val="bg1"/>
                </a:solidFill>
              </a:rPr>
              <a:t>Worth 60 marks / 30% of qualification</a:t>
            </a:r>
          </a:p>
        </p:txBody>
      </p:sp>
      <p:pic>
        <p:nvPicPr>
          <p:cNvPr id="8" name="Picture 7">
            <a:extLst>
              <a:ext uri="{FF2B5EF4-FFF2-40B4-BE49-F238E27FC236}">
                <a16:creationId xmlns:a16="http://schemas.microsoft.com/office/drawing/2014/main" id="{B765D142-A206-4DAE-A633-DA5B842C5285}"/>
              </a:ext>
            </a:extLst>
          </p:cNvPr>
          <p:cNvPicPr>
            <a:picLocks noChangeAspect="1"/>
          </p:cNvPicPr>
          <p:nvPr/>
        </p:nvPicPr>
        <p:blipFill>
          <a:blip r:embed="rId2"/>
          <a:stretch>
            <a:fillRect/>
          </a:stretch>
        </p:blipFill>
        <p:spPr>
          <a:xfrm>
            <a:off x="7680960" y="3640433"/>
            <a:ext cx="4511040" cy="2352462"/>
          </a:xfrm>
          <a:prstGeom prst="rect">
            <a:avLst/>
          </a:prstGeom>
        </p:spPr>
      </p:pic>
    </p:spTree>
    <p:extLst>
      <p:ext uri="{BB962C8B-B14F-4D97-AF65-F5344CB8AC3E}">
        <p14:creationId xmlns:p14="http://schemas.microsoft.com/office/powerpoint/2010/main" val="2244526908"/>
      </p:ext>
    </p:extLst>
  </p:cSld>
  <p:clrMapOvr>
    <a:masterClrMapping/>
  </p:clrMapOvr>
  <mc:AlternateContent xmlns:mc="http://schemas.openxmlformats.org/markup-compatibility/2006" xmlns:p14="http://schemas.microsoft.com/office/powerpoint/2010/main">
    <mc:Choice Requires="p14">
      <p:transition spd="slow" p14:dur="2000" advTm="15492"/>
    </mc:Choice>
    <mc:Fallback xmlns="">
      <p:transition spd="slow" advTm="154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52151"/>
            <a:ext cx="12168554" cy="1325563"/>
          </a:xfrm>
          <a:prstGeom prst="rect">
            <a:avLst/>
          </a:prstGeom>
        </p:spPr>
        <p:txBody>
          <a:bodyPr vert="horz" lIns="91440" tIns="45720" rIns="91440" bIns="45720" rtlCol="0" anchor="ctr">
            <a:normAutofit fontScale="85000" lnSpcReduction="10000"/>
          </a:bodyPr>
          <a:lstStyle>
            <a:lvl1pPr algn="l" defTabSz="914377" rtl="0" eaLnBrk="1" latinLnBrk="0" hangingPunct="1">
              <a:lnSpc>
                <a:spcPct val="90000"/>
              </a:lnSpc>
              <a:spcBef>
                <a:spcPct val="0"/>
              </a:spcBef>
              <a:buNone/>
              <a:defRPr sz="4400" b="1" i="0" kern="1200">
                <a:solidFill>
                  <a:schemeClr val="bg1"/>
                </a:solidFill>
                <a:latin typeface="Neutraface Text" charset="0"/>
                <a:ea typeface="Neutraface Text" charset="0"/>
                <a:cs typeface="Neutraface Text" charset="0"/>
              </a:defRPr>
            </a:lvl1pPr>
          </a:lstStyle>
          <a:p>
            <a:r>
              <a:rPr lang="en-GB" dirty="0"/>
              <a:t>WHAT SKILLS YOU WILL DEVELOP AND WHERE THOSE SKILLS MIGHT TAKE YOU - Why study Child Development?</a:t>
            </a:r>
          </a:p>
        </p:txBody>
      </p:sp>
      <p:sp>
        <p:nvSpPr>
          <p:cNvPr id="7" name="Rectangle 6"/>
          <p:cNvSpPr/>
          <p:nvPr/>
        </p:nvSpPr>
        <p:spPr>
          <a:xfrm>
            <a:off x="0" y="1884691"/>
            <a:ext cx="6260123" cy="3962400"/>
          </a:xfrm>
          <a:prstGeom prst="rect">
            <a:avLst/>
          </a:prstGeom>
          <a:solidFill>
            <a:srgbClr val="398AC0"/>
          </a:solidFill>
          <a:ln>
            <a:solidFill>
              <a:srgbClr val="39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The Course</a:t>
            </a:r>
          </a:p>
          <a:p>
            <a:pPr marL="742950" lvl="1" indent="-285750">
              <a:buFont typeface="Arial" panose="020B0604020202020204" pitchFamily="34" charset="0"/>
              <a:buChar char="•"/>
            </a:pPr>
            <a:r>
              <a:rPr lang="en-GB" dirty="0">
                <a:solidFill>
                  <a:schemeClr val="bg1"/>
                </a:solidFill>
              </a:rPr>
              <a:t>Lots of group conversations</a:t>
            </a:r>
          </a:p>
          <a:p>
            <a:pPr marL="742950" lvl="1" indent="-285750">
              <a:buFont typeface="Arial" panose="020B0604020202020204" pitchFamily="34" charset="0"/>
              <a:buChar char="•"/>
            </a:pPr>
            <a:r>
              <a:rPr lang="en-GB" dirty="0">
                <a:solidFill>
                  <a:schemeClr val="bg1"/>
                </a:solidFill>
              </a:rPr>
              <a:t>Independent and team work opportunities</a:t>
            </a:r>
          </a:p>
          <a:p>
            <a:pPr marL="742950" lvl="1" indent="-285750">
              <a:buFont typeface="Arial" panose="020B0604020202020204" pitchFamily="34" charset="0"/>
              <a:buChar char="•"/>
            </a:pPr>
            <a:r>
              <a:rPr lang="en-GB" dirty="0">
                <a:solidFill>
                  <a:schemeClr val="bg1"/>
                </a:solidFill>
              </a:rPr>
              <a:t>Assessed through exam and coursework </a:t>
            </a:r>
          </a:p>
          <a:p>
            <a:pPr lvl="1"/>
            <a:endParaRPr lang="en-GB" dirty="0">
              <a:solidFill>
                <a:schemeClr val="bg1"/>
              </a:solidFill>
            </a:endParaRPr>
          </a:p>
          <a:p>
            <a:pPr marL="171450" indent="-171450">
              <a:buFont typeface="Arial" panose="020B0604020202020204" pitchFamily="34" charset="0"/>
              <a:buChar char="•"/>
            </a:pPr>
            <a:r>
              <a:rPr lang="en-GB" b="1" dirty="0">
                <a:solidFill>
                  <a:schemeClr val="bg1"/>
                </a:solidFill>
              </a:rPr>
              <a:t>Skills</a:t>
            </a:r>
          </a:p>
          <a:p>
            <a:pPr marL="742950" lvl="1" indent="-285750">
              <a:buFont typeface="Arial" panose="020B0604020202020204" pitchFamily="34" charset="0"/>
              <a:buChar char="•"/>
            </a:pPr>
            <a:r>
              <a:rPr lang="en-GB" dirty="0">
                <a:solidFill>
                  <a:schemeClr val="bg1"/>
                </a:solidFill>
              </a:rPr>
              <a:t>Communication</a:t>
            </a:r>
          </a:p>
          <a:p>
            <a:pPr marL="742950" lvl="1" indent="-285750">
              <a:buFont typeface="Arial" panose="020B0604020202020204" pitchFamily="34" charset="0"/>
              <a:buChar char="•"/>
            </a:pPr>
            <a:r>
              <a:rPr lang="en-GB" dirty="0">
                <a:solidFill>
                  <a:schemeClr val="bg1"/>
                </a:solidFill>
              </a:rPr>
              <a:t>Analysis and Evaluation</a:t>
            </a:r>
          </a:p>
          <a:p>
            <a:pPr marL="742950" lvl="1" indent="-285750">
              <a:buFont typeface="Arial" panose="020B0604020202020204" pitchFamily="34" charset="0"/>
              <a:buChar char="•"/>
            </a:pPr>
            <a:r>
              <a:rPr lang="en-GB" dirty="0">
                <a:solidFill>
                  <a:schemeClr val="bg1"/>
                </a:solidFill>
              </a:rPr>
              <a:t>Organisation </a:t>
            </a:r>
          </a:p>
          <a:p>
            <a:pPr marL="742950" lvl="1" indent="-285750">
              <a:buFont typeface="Arial" panose="020B0604020202020204" pitchFamily="34" charset="0"/>
              <a:buChar char="•"/>
            </a:pPr>
            <a:r>
              <a:rPr lang="en-GB" dirty="0">
                <a:solidFill>
                  <a:schemeClr val="bg1"/>
                </a:solidFill>
              </a:rPr>
              <a:t>Hygiene and Safety</a:t>
            </a:r>
          </a:p>
          <a:p>
            <a:pPr marL="171450" indent="-171450">
              <a:buFont typeface="Arial" panose="020B0604020202020204" pitchFamily="34" charset="0"/>
              <a:buChar char="•"/>
            </a:pPr>
            <a:endParaRPr lang="en-GB" b="1" dirty="0">
              <a:solidFill>
                <a:schemeClr val="bg1"/>
              </a:solidFill>
            </a:endParaRPr>
          </a:p>
          <a:p>
            <a:pPr marL="171450" indent="-171450">
              <a:buFont typeface="Arial" panose="020B0604020202020204" pitchFamily="34" charset="0"/>
              <a:buChar char="•"/>
            </a:pPr>
            <a:r>
              <a:rPr lang="en-GB" b="1" dirty="0">
                <a:solidFill>
                  <a:schemeClr val="bg1"/>
                </a:solidFill>
              </a:rPr>
              <a:t>Note</a:t>
            </a:r>
          </a:p>
          <a:p>
            <a:pPr marL="628650" lvl="1" indent="-171450">
              <a:buFont typeface="Arial" panose="020B0604020202020204" pitchFamily="34" charset="0"/>
              <a:buChar char="•"/>
            </a:pPr>
            <a:r>
              <a:rPr lang="en-GB" dirty="0">
                <a:solidFill>
                  <a:schemeClr val="bg1"/>
                </a:solidFill>
                <a:cs typeface="Arial" panose="020B0604020202020204" pitchFamily="34" charset="0"/>
              </a:rPr>
              <a:t>You will need to be good at working independently and managing your time well </a:t>
            </a:r>
          </a:p>
          <a:p>
            <a:pPr marL="285750" indent="-285750">
              <a:buFont typeface="Arial" panose="020B0604020202020204" pitchFamily="34" charset="0"/>
              <a:buChar char="•"/>
            </a:pPr>
            <a:endParaRPr lang="en-GB" dirty="0">
              <a:solidFill>
                <a:schemeClr val="bg1"/>
              </a:solidFill>
            </a:endParaRPr>
          </a:p>
          <a:p>
            <a:pPr algn="ctr"/>
            <a:endParaRPr lang="en-GB" dirty="0">
              <a:solidFill>
                <a:schemeClr val="bg1"/>
              </a:solidFill>
            </a:endParaRPr>
          </a:p>
        </p:txBody>
      </p:sp>
      <p:pic>
        <p:nvPicPr>
          <p:cNvPr id="2" name="Picture 1">
            <a:extLst>
              <a:ext uri="{FF2B5EF4-FFF2-40B4-BE49-F238E27FC236}">
                <a16:creationId xmlns:a16="http://schemas.microsoft.com/office/drawing/2014/main" id="{DF49D513-A724-4A29-AB8E-CD6409F7B147}"/>
              </a:ext>
            </a:extLst>
          </p:cNvPr>
          <p:cNvPicPr>
            <a:picLocks noChangeAspect="1"/>
          </p:cNvPicPr>
          <p:nvPr/>
        </p:nvPicPr>
        <p:blipFill>
          <a:blip r:embed="rId2"/>
          <a:stretch>
            <a:fillRect/>
          </a:stretch>
        </p:blipFill>
        <p:spPr>
          <a:xfrm>
            <a:off x="6907236" y="2434361"/>
            <a:ext cx="5284763" cy="3608738"/>
          </a:xfrm>
          <a:prstGeom prst="rect">
            <a:avLst/>
          </a:prstGeom>
        </p:spPr>
      </p:pic>
    </p:spTree>
    <p:extLst>
      <p:ext uri="{BB962C8B-B14F-4D97-AF65-F5344CB8AC3E}">
        <p14:creationId xmlns:p14="http://schemas.microsoft.com/office/powerpoint/2010/main" val="2438406026"/>
      </p:ext>
    </p:extLst>
  </p:cSld>
  <p:clrMapOvr>
    <a:masterClrMapping/>
  </p:clrMapOvr>
  <mc:AlternateContent xmlns:mc="http://schemas.openxmlformats.org/markup-compatibility/2006" xmlns:p14="http://schemas.microsoft.com/office/powerpoint/2010/main">
    <mc:Choice Requires="p14">
      <p:transition spd="slow" p14:dur="2000" advTm="8807"/>
    </mc:Choice>
    <mc:Fallback xmlns="">
      <p:transition spd="slow" advTm="880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14245</TotalTime>
  <Words>1209</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Garamond</vt:lpstr>
      <vt:lpstr>Neutraface Text</vt:lpstr>
      <vt:lpstr>Neutraface Text Book</vt:lpstr>
      <vt:lpstr>Segoe UI</vt:lpstr>
      <vt:lpstr>Office Theme</vt:lpstr>
      <vt:lpstr>Level 1 / 2  Child Development</vt:lpstr>
      <vt:lpstr>PowerPoint Presentation</vt:lpstr>
      <vt:lpstr>PowerPoint Presentation</vt:lpstr>
      <vt:lpstr>PowerPoint Presentation</vt:lpstr>
      <vt:lpstr>PowerPoint Presentation</vt:lpstr>
      <vt:lpstr>PowerPoint Presentation</vt:lpstr>
      <vt:lpstr>  </vt:lpstr>
      <vt:lpstr>HOW YOU WILL BE ASSESSED</vt:lpstr>
      <vt:lpstr>PowerPoint Presentation</vt:lpstr>
      <vt:lpstr>PowerPoint Presentation</vt:lpstr>
      <vt:lpstr>PowerPoint Presentation</vt:lpstr>
      <vt:lpstr>PowerPoint Presentation</vt:lpstr>
      <vt:lpstr>We look forward to welcoming you on our course. We are happy to answer any questions you may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 JM</dc:creator>
  <cp:lastModifiedBy>Derwent, SS (Staff, Parks House)</cp:lastModifiedBy>
  <cp:revision>138</cp:revision>
  <dcterms:created xsi:type="dcterms:W3CDTF">2016-09-01T20:17:50Z</dcterms:created>
  <dcterms:modified xsi:type="dcterms:W3CDTF">2022-02-02T09:55:46Z</dcterms:modified>
</cp:coreProperties>
</file>